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7"/>
  </p:notesMasterIdLst>
  <p:sldIdLst>
    <p:sldId id="257" r:id="rId2"/>
    <p:sldId id="337" r:id="rId3"/>
    <p:sldId id="276" r:id="rId4"/>
    <p:sldId id="277" r:id="rId5"/>
    <p:sldId id="278" r:id="rId6"/>
    <p:sldId id="330" r:id="rId7"/>
    <p:sldId id="334" r:id="rId8"/>
    <p:sldId id="329" r:id="rId9"/>
    <p:sldId id="275" r:id="rId10"/>
    <p:sldId id="279" r:id="rId11"/>
    <p:sldId id="332" r:id="rId12"/>
    <p:sldId id="321" r:id="rId13"/>
    <p:sldId id="331" r:id="rId14"/>
    <p:sldId id="333" r:id="rId15"/>
    <p:sldId id="322" r:id="rId16"/>
    <p:sldId id="335" r:id="rId17"/>
    <p:sldId id="336" r:id="rId18"/>
    <p:sldId id="269" r:id="rId19"/>
    <p:sldId id="318" r:id="rId20"/>
    <p:sldId id="319" r:id="rId21"/>
    <p:sldId id="320" r:id="rId22"/>
    <p:sldId id="286" r:id="rId23"/>
    <p:sldId id="264" r:id="rId24"/>
    <p:sldId id="297" r:id="rId25"/>
    <p:sldId id="293" r:id="rId26"/>
    <p:sldId id="296" r:id="rId27"/>
    <p:sldId id="280" r:id="rId28"/>
    <p:sldId id="298" r:id="rId29"/>
    <p:sldId id="288" r:id="rId30"/>
    <p:sldId id="265" r:id="rId31"/>
    <p:sldId id="341" r:id="rId32"/>
    <p:sldId id="285" r:id="rId33"/>
    <p:sldId id="326" r:id="rId34"/>
    <p:sldId id="306" r:id="rId35"/>
    <p:sldId id="299" r:id="rId36"/>
    <p:sldId id="281" r:id="rId37"/>
    <p:sldId id="300" r:id="rId38"/>
    <p:sldId id="262" r:id="rId39"/>
    <p:sldId id="301" r:id="rId40"/>
    <p:sldId id="272" r:id="rId41"/>
    <p:sldId id="271" r:id="rId42"/>
    <p:sldId id="274" r:id="rId43"/>
    <p:sldId id="302" r:id="rId44"/>
    <p:sldId id="270" r:id="rId45"/>
    <p:sldId id="268" r:id="rId46"/>
    <p:sldId id="324" r:id="rId47"/>
    <p:sldId id="304" r:id="rId48"/>
    <p:sldId id="305" r:id="rId49"/>
    <p:sldId id="328" r:id="rId50"/>
    <p:sldId id="313" r:id="rId51"/>
    <p:sldId id="314" r:id="rId52"/>
    <p:sldId id="315" r:id="rId53"/>
    <p:sldId id="323" r:id="rId54"/>
    <p:sldId id="342" r:id="rId55"/>
    <p:sldId id="261" r:id="rId56"/>
    <p:sldId id="338" r:id="rId57"/>
    <p:sldId id="308" r:id="rId58"/>
    <p:sldId id="311" r:id="rId59"/>
    <p:sldId id="317" r:id="rId60"/>
    <p:sldId id="340" r:id="rId61"/>
    <p:sldId id="339" r:id="rId62"/>
    <p:sldId id="294" r:id="rId63"/>
    <p:sldId id="316" r:id="rId64"/>
    <p:sldId id="327" r:id="rId65"/>
    <p:sldId id="25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6441" autoAdjust="0"/>
  </p:normalViewPr>
  <p:slideViewPr>
    <p:cSldViewPr>
      <p:cViewPr varScale="1">
        <p:scale>
          <a:sx n="64" d="100"/>
          <a:sy n="64" d="100"/>
        </p:scale>
        <p:origin x="15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My%20Documents\Transfer&#234;ncias\7.2.1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Local%20Settings\Temp\11.2.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Local%20Settings\Temp\import%20al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mario\Local%20Settings\Temp\inflaciom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o\Local%20Settings\Temp\inflacion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riogo\documents\paper%20e%20capitulos%20de%20libros\paper%20madrid\estadisticas%20paper%20madrid%20ide\estdistica%20base\us_fdiflows_fdi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mario\My%20Documents\clase%20de%20AL\ESTADISTICA\anuario%20estadistico%20de%20america%20latina\pib%20pp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Folha2!$A$7</c:f>
              <c:strCache>
                <c:ptCount val="1"/>
                <c:pt idx="0">
                  <c:v>Balance en cuenta corriente</c:v>
                </c:pt>
              </c:strCache>
            </c:strRef>
          </c:tx>
          <c:cat>
            <c:numRef>
              <c:f>Folha2!$B$6:$AJ$6</c:f>
              <c:numCache>
                <c:formatCode>General</c:formatCode>
                <c:ptCount val="3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</c:numCache>
            </c:numRef>
          </c:cat>
          <c:val>
            <c:numRef>
              <c:f>Folha2!$B$7:$AJ$7</c:f>
              <c:numCache>
                <c:formatCode>#########\ ###\ ##0.0</c:formatCode>
                <c:ptCount val="35"/>
                <c:pt idx="0">
                  <c:v>127</c:v>
                </c:pt>
                <c:pt idx="1">
                  <c:v>-1115</c:v>
                </c:pt>
                <c:pt idx="2">
                  <c:v>-1248</c:v>
                </c:pt>
                <c:pt idx="3">
                  <c:v>53</c:v>
                </c:pt>
                <c:pt idx="4">
                  <c:v>-269</c:v>
                </c:pt>
                <c:pt idx="5">
                  <c:v>-506</c:v>
                </c:pt>
                <c:pt idx="6">
                  <c:v>-740</c:v>
                </c:pt>
                <c:pt idx="7">
                  <c:v>-2479</c:v>
                </c:pt>
                <c:pt idx="8">
                  <c:v>-1616</c:v>
                </c:pt>
                <c:pt idx="9">
                  <c:v>-1186</c:v>
                </c:pt>
                <c:pt idx="10">
                  <c:v>-1360</c:v>
                </c:pt>
                <c:pt idx="11">
                  <c:v>-1441</c:v>
                </c:pt>
                <c:pt idx="12">
                  <c:v>-1396</c:v>
                </c:pt>
                <c:pt idx="13">
                  <c:v>-410</c:v>
                </c:pt>
                <c:pt idx="14">
                  <c:v>-866</c:v>
                </c:pt>
                <c:pt idx="15">
                  <c:v>-393</c:v>
                </c:pt>
                <c:pt idx="16">
                  <c:v>-1149</c:v>
                </c:pt>
                <c:pt idx="17">
                  <c:v>-1772</c:v>
                </c:pt>
                <c:pt idx="18">
                  <c:v>-2540</c:v>
                </c:pt>
                <c:pt idx="19">
                  <c:v>-2168</c:v>
                </c:pt>
                <c:pt idx="20">
                  <c:v>-3069</c:v>
                </c:pt>
                <c:pt idx="21">
                  <c:v>-4183</c:v>
                </c:pt>
                <c:pt idx="22">
                  <c:v>-3627</c:v>
                </c:pt>
                <c:pt idx="23">
                  <c:v>-2421</c:v>
                </c:pt>
                <c:pt idx="24">
                  <c:v>-3246</c:v>
                </c:pt>
                <c:pt idx="25">
                  <c:v>-7137</c:v>
                </c:pt>
                <c:pt idx="26">
                  <c:v>-5443</c:v>
                </c:pt>
                <c:pt idx="27">
                  <c:v>-5838</c:v>
                </c:pt>
                <c:pt idx="28">
                  <c:v>-8523</c:v>
                </c:pt>
                <c:pt idx="29">
                  <c:v>-7322</c:v>
                </c:pt>
                <c:pt idx="30">
                  <c:v>-8760</c:v>
                </c:pt>
                <c:pt idx="31">
                  <c:v>-12525</c:v>
                </c:pt>
                <c:pt idx="32">
                  <c:v>-12733</c:v>
                </c:pt>
                <c:pt idx="33">
                  <c:v>-1675</c:v>
                </c:pt>
                <c:pt idx="34">
                  <c:v>112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Folha2!$A$8</c:f>
              <c:strCache>
                <c:ptCount val="1"/>
              </c:strCache>
            </c:strRef>
          </c:tx>
          <c:cat>
            <c:numRef>
              <c:f>Folha2!$B$6:$AJ$6</c:f>
              <c:numCache>
                <c:formatCode>General</c:formatCode>
                <c:ptCount val="3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</c:numCache>
            </c:numRef>
          </c:cat>
          <c:val>
            <c:numRef>
              <c:f>Folha2!$B$8:$AJ$8</c:f>
              <c:numCache>
                <c:formatCode>General</c:formatCode>
                <c:ptCount val="35"/>
              </c:numCache>
            </c:numRef>
          </c:val>
          <c:smooth val="0"/>
        </c:ser>
        <c:ser>
          <c:idx val="2"/>
          <c:order val="2"/>
          <c:tx>
            <c:strRef>
              <c:f>Folha2!$A$9</c:f>
              <c:strCache>
                <c:ptCount val="1"/>
                <c:pt idx="0">
                  <c:v>Poder de compra exportaciones de bienes y servicios</c:v>
                </c:pt>
              </c:strCache>
            </c:strRef>
          </c:tx>
          <c:dLbls>
            <c:dLbl>
              <c:idx val="3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Folha2!$B$6:$AJ$6</c:f>
              <c:numCache>
                <c:formatCode>General</c:formatCode>
                <c:ptCount val="3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</c:numCache>
            </c:numRef>
          </c:cat>
          <c:val>
            <c:numRef>
              <c:f>Folha2!$B$9:$AJ$9</c:f>
              <c:numCache>
                <c:formatCode>#########\ ###\ ##0.0</c:formatCode>
                <c:ptCount val="35"/>
                <c:pt idx="0">
                  <c:v>9907</c:v>
                </c:pt>
                <c:pt idx="1">
                  <c:v>10350</c:v>
                </c:pt>
                <c:pt idx="2">
                  <c:v>9269</c:v>
                </c:pt>
                <c:pt idx="3">
                  <c:v>10250</c:v>
                </c:pt>
                <c:pt idx="4">
                  <c:v>10611</c:v>
                </c:pt>
                <c:pt idx="5">
                  <c:v>11092</c:v>
                </c:pt>
                <c:pt idx="6">
                  <c:v>11913</c:v>
                </c:pt>
                <c:pt idx="7">
                  <c:v>12419</c:v>
                </c:pt>
                <c:pt idx="8">
                  <c:v>11475</c:v>
                </c:pt>
                <c:pt idx="9">
                  <c:v>11612</c:v>
                </c:pt>
                <c:pt idx="10">
                  <c:v>11872</c:v>
                </c:pt>
                <c:pt idx="11">
                  <c:v>11888</c:v>
                </c:pt>
                <c:pt idx="12">
                  <c:v>12140</c:v>
                </c:pt>
                <c:pt idx="13">
                  <c:v>12628</c:v>
                </c:pt>
                <c:pt idx="14">
                  <c:v>13022</c:v>
                </c:pt>
                <c:pt idx="15">
                  <c:v>13331</c:v>
                </c:pt>
                <c:pt idx="16">
                  <c:v>13951</c:v>
                </c:pt>
                <c:pt idx="17">
                  <c:v>14047</c:v>
                </c:pt>
                <c:pt idx="18">
                  <c:v>14804</c:v>
                </c:pt>
                <c:pt idx="19">
                  <c:v>16200</c:v>
                </c:pt>
                <c:pt idx="20">
                  <c:v>16962</c:v>
                </c:pt>
                <c:pt idx="21">
                  <c:v>16895</c:v>
                </c:pt>
                <c:pt idx="22">
                  <c:v>18493</c:v>
                </c:pt>
                <c:pt idx="23">
                  <c:v>22793</c:v>
                </c:pt>
                <c:pt idx="24">
                  <c:v>27088</c:v>
                </c:pt>
                <c:pt idx="25">
                  <c:v>22765</c:v>
                </c:pt>
                <c:pt idx="26">
                  <c:v>24872</c:v>
                </c:pt>
                <c:pt idx="27">
                  <c:v>27527</c:v>
                </c:pt>
                <c:pt idx="28">
                  <c:v>28272</c:v>
                </c:pt>
                <c:pt idx="29">
                  <c:v>33653</c:v>
                </c:pt>
                <c:pt idx="30">
                  <c:v>38256</c:v>
                </c:pt>
                <c:pt idx="31">
                  <c:v>38231</c:v>
                </c:pt>
                <c:pt idx="32">
                  <c:v>33915</c:v>
                </c:pt>
                <c:pt idx="33">
                  <c:v>34323</c:v>
                </c:pt>
                <c:pt idx="34">
                  <c:v>37388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Folha2!$A$10</c:f>
              <c:strCache>
                <c:ptCount val="1"/>
              </c:strCache>
            </c:strRef>
          </c:tx>
          <c:cat>
            <c:numRef>
              <c:f>Folha2!$B$6:$AJ$6</c:f>
              <c:numCache>
                <c:formatCode>General</c:formatCode>
                <c:ptCount val="35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</c:numCache>
            </c:numRef>
          </c:cat>
          <c:val>
            <c:numRef>
              <c:f>Folha2!$B$10:$AJ$10</c:f>
              <c:numCache>
                <c:formatCode>General</c:formatCode>
                <c:ptCount val="3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38984"/>
        <c:axId val="141610912"/>
      </c:lineChart>
      <c:catAx>
        <c:axId val="14263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30" baseline="0"/>
            </a:pPr>
            <a:endParaRPr lang="pt-PT"/>
          </a:p>
        </c:txPr>
        <c:crossAx val="141610912"/>
        <c:crosses val="autoZero"/>
        <c:auto val="1"/>
        <c:lblAlgn val="ctr"/>
        <c:lblOffset val="100"/>
        <c:noMultiLvlLbl val="0"/>
      </c:catAx>
      <c:valAx>
        <c:axId val="141610912"/>
        <c:scaling>
          <c:orientation val="minMax"/>
        </c:scaling>
        <c:delete val="0"/>
        <c:axPos val="l"/>
        <c:majorGridlines/>
        <c:numFmt formatCode="#########\ ###\ ##0.0" sourceLinked="1"/>
        <c:majorTickMark val="out"/>
        <c:minorTickMark val="none"/>
        <c:tickLblPos val="nextTo"/>
        <c:crossAx val="142638984"/>
        <c:crosses val="autoZero"/>
        <c:crossBetween val="between"/>
      </c:valAx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4239027500241603"/>
          <c:y val="0.16686180168015499"/>
          <c:w val="0.14849845849806201"/>
          <c:h val="0.7680279114286450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rgbClr val="FF0000"/>
          </a:solidFill>
        </a:ln>
      </c:spPr>
    </c:sideWall>
    <c:backWall>
      <c:thickness val="0"/>
      <c:spPr>
        <a:ln>
          <a:solidFill>
            <a:srgbClr val="FF0000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1975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5760</c:v>
                </c:pt>
                <c:pt idx="1">
                  <c:v>784</c:v>
                </c:pt>
                <c:pt idx="2">
                  <c:v>20091</c:v>
                </c:pt>
                <c:pt idx="3">
                  <c:v>4072</c:v>
                </c:pt>
                <c:pt idx="4">
                  <c:v>3593</c:v>
                </c:pt>
                <c:pt idx="5">
                  <c:v>462</c:v>
                </c:pt>
                <c:pt idx="6">
                  <c:v>585</c:v>
                </c:pt>
                <c:pt idx="7">
                  <c:v>247</c:v>
                </c:pt>
                <c:pt idx="8">
                  <c:v>277</c:v>
                </c:pt>
                <c:pt idx="9">
                  <c:v>341</c:v>
                </c:pt>
                <c:pt idx="10">
                  <c:v>657</c:v>
                </c:pt>
                <c:pt idx="11">
                  <c:v>17014</c:v>
                </c:pt>
                <c:pt idx="12">
                  <c:v>493</c:v>
                </c:pt>
                <c:pt idx="13">
                  <c:v>2271</c:v>
                </c:pt>
                <c:pt idx="14">
                  <c:v>207</c:v>
                </c:pt>
                <c:pt idx="15">
                  <c:v>3924</c:v>
                </c:pt>
                <c:pt idx="16">
                  <c:v>398</c:v>
                </c:pt>
                <c:pt idx="17">
                  <c:v>686</c:v>
                </c:pt>
                <c:pt idx="18">
                  <c:v>3908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1980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27162</c:v>
                </c:pt>
                <c:pt idx="1">
                  <c:v>2340</c:v>
                </c:pt>
                <c:pt idx="2">
                  <c:v>64000</c:v>
                </c:pt>
                <c:pt idx="3">
                  <c:v>11207</c:v>
                </c:pt>
                <c:pt idx="4">
                  <c:v>6805</c:v>
                </c:pt>
                <c:pt idx="5">
                  <c:v>2209</c:v>
                </c:pt>
                <c:pt idx="6">
                  <c:v>4167</c:v>
                </c:pt>
                <c:pt idx="7">
                  <c:v>1176</c:v>
                </c:pt>
                <c:pt idx="8">
                  <c:v>1053</c:v>
                </c:pt>
                <c:pt idx="9">
                  <c:v>1388</c:v>
                </c:pt>
                <c:pt idx="10">
                  <c:v>1734</c:v>
                </c:pt>
                <c:pt idx="11">
                  <c:v>50700</c:v>
                </c:pt>
                <c:pt idx="12">
                  <c:v>1825</c:v>
                </c:pt>
                <c:pt idx="13">
                  <c:v>2271</c:v>
                </c:pt>
                <c:pt idx="14">
                  <c:v>861</c:v>
                </c:pt>
                <c:pt idx="15">
                  <c:v>9595</c:v>
                </c:pt>
                <c:pt idx="16">
                  <c:v>2173</c:v>
                </c:pt>
                <c:pt idx="17">
                  <c:v>1165</c:v>
                </c:pt>
                <c:pt idx="18">
                  <c:v>29963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1985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>
                  <c:v>49326</c:v>
                </c:pt>
                <c:pt idx="1">
                  <c:v>3294</c:v>
                </c:pt>
                <c:pt idx="2">
                  <c:v>105126</c:v>
                </c:pt>
                <c:pt idx="3">
                  <c:v>20043</c:v>
                </c:pt>
                <c:pt idx="4">
                  <c:v>14063</c:v>
                </c:pt>
                <c:pt idx="5">
                  <c:v>4140</c:v>
                </c:pt>
                <c:pt idx="6">
                  <c:v>8111</c:v>
                </c:pt>
                <c:pt idx="7">
                  <c:v>1805</c:v>
                </c:pt>
                <c:pt idx="8">
                  <c:v>2536</c:v>
                </c:pt>
                <c:pt idx="9">
                  <c:v>3034</c:v>
                </c:pt>
                <c:pt idx="10">
                  <c:v>3355</c:v>
                </c:pt>
                <c:pt idx="11">
                  <c:v>97800</c:v>
                </c:pt>
                <c:pt idx="12">
                  <c:v>4936</c:v>
                </c:pt>
                <c:pt idx="13">
                  <c:v>3642</c:v>
                </c:pt>
                <c:pt idx="14">
                  <c:v>1772</c:v>
                </c:pt>
                <c:pt idx="15">
                  <c:v>13721</c:v>
                </c:pt>
                <c:pt idx="16">
                  <c:v>3720</c:v>
                </c:pt>
                <c:pt idx="17">
                  <c:v>3551</c:v>
                </c:pt>
                <c:pt idx="18">
                  <c:v>31238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0">
                  <c:v>62233</c:v>
                </c:pt>
                <c:pt idx="1">
                  <c:v>3768</c:v>
                </c:pt>
                <c:pt idx="2">
                  <c:v>123439</c:v>
                </c:pt>
                <c:pt idx="3">
                  <c:v>18576</c:v>
                </c:pt>
                <c:pt idx="4">
                  <c:v>17848</c:v>
                </c:pt>
                <c:pt idx="5">
                  <c:v>3924</c:v>
                </c:pt>
                <c:pt idx="6">
                  <c:v>12222</c:v>
                </c:pt>
                <c:pt idx="7">
                  <c:v>2076</c:v>
                </c:pt>
                <c:pt idx="8">
                  <c:v>2487</c:v>
                </c:pt>
                <c:pt idx="9">
                  <c:v>3588</c:v>
                </c:pt>
                <c:pt idx="10">
                  <c:v>4152</c:v>
                </c:pt>
                <c:pt idx="11">
                  <c:v>101900</c:v>
                </c:pt>
                <c:pt idx="12">
                  <c:v>10616</c:v>
                </c:pt>
                <c:pt idx="13">
                  <c:v>3795</c:v>
                </c:pt>
                <c:pt idx="14">
                  <c:v>1670</c:v>
                </c:pt>
                <c:pt idx="15">
                  <c:v>19996</c:v>
                </c:pt>
                <c:pt idx="16">
                  <c:v>4499</c:v>
                </c:pt>
                <c:pt idx="17">
                  <c:v>4472</c:v>
                </c:pt>
                <c:pt idx="18">
                  <c:v>36615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1998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 prst="convex"/>
            </a:sp3d>
          </c:spPr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Sheet1!$F$2:$F$20</c:f>
              <c:numCache>
                <c:formatCode>General</c:formatCode>
                <c:ptCount val="19"/>
                <c:pt idx="0">
                  <c:v>140489</c:v>
                </c:pt>
                <c:pt idx="1">
                  <c:v>4655</c:v>
                </c:pt>
                <c:pt idx="2">
                  <c:v>241644</c:v>
                </c:pt>
                <c:pt idx="3">
                  <c:v>31691</c:v>
                </c:pt>
                <c:pt idx="4">
                  <c:v>35696</c:v>
                </c:pt>
                <c:pt idx="5">
                  <c:v>3500</c:v>
                </c:pt>
                <c:pt idx="6">
                  <c:v>16400</c:v>
                </c:pt>
                <c:pt idx="7">
                  <c:v>2631</c:v>
                </c:pt>
                <c:pt idx="8">
                  <c:v>3619</c:v>
                </c:pt>
                <c:pt idx="9">
                  <c:v>4404</c:v>
                </c:pt>
                <c:pt idx="10">
                  <c:v>3300</c:v>
                </c:pt>
                <c:pt idx="11">
                  <c:v>161300</c:v>
                </c:pt>
                <c:pt idx="12">
                  <c:v>6287</c:v>
                </c:pt>
                <c:pt idx="13">
                  <c:v>5180</c:v>
                </c:pt>
                <c:pt idx="14">
                  <c:v>1599</c:v>
                </c:pt>
                <c:pt idx="15">
                  <c:v>29477</c:v>
                </c:pt>
                <c:pt idx="16">
                  <c:v>3537</c:v>
                </c:pt>
                <c:pt idx="17">
                  <c:v>5195</c:v>
                </c:pt>
                <c:pt idx="18">
                  <c:v>29526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1999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Sheet1!$G$2:$G$20</c:f>
              <c:numCache>
                <c:formatCode>General</c:formatCode>
                <c:ptCount val="19"/>
                <c:pt idx="0">
                  <c:v>144657</c:v>
                </c:pt>
                <c:pt idx="1">
                  <c:v>4574</c:v>
                </c:pt>
                <c:pt idx="2">
                  <c:v>241468</c:v>
                </c:pt>
                <c:pt idx="3">
                  <c:v>34167</c:v>
                </c:pt>
                <c:pt idx="4">
                  <c:v>35972</c:v>
                </c:pt>
                <c:pt idx="5">
                  <c:v>3700</c:v>
                </c:pt>
                <c:pt idx="6">
                  <c:v>16282</c:v>
                </c:pt>
                <c:pt idx="7">
                  <c:v>2810</c:v>
                </c:pt>
                <c:pt idx="8">
                  <c:v>3945</c:v>
                </c:pt>
                <c:pt idx="9">
                  <c:v>4728</c:v>
                </c:pt>
                <c:pt idx="10">
                  <c:v>3050</c:v>
                </c:pt>
                <c:pt idx="11">
                  <c:v>167500</c:v>
                </c:pt>
                <c:pt idx="12">
                  <c:v>6499</c:v>
                </c:pt>
                <c:pt idx="13">
                  <c:v>5412</c:v>
                </c:pt>
                <c:pt idx="14">
                  <c:v>2108</c:v>
                </c:pt>
                <c:pt idx="15">
                  <c:v>27966</c:v>
                </c:pt>
                <c:pt idx="16">
                  <c:v>3536</c:v>
                </c:pt>
                <c:pt idx="17">
                  <c:v>5180</c:v>
                </c:pt>
                <c:pt idx="18">
                  <c:v>30619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Sheet1!$A$2:$A$20</c:f>
              <c:strCache>
                <c:ptCount val="19"/>
                <c:pt idx="0">
                  <c:v>Argentina </c:v>
                </c:pt>
                <c:pt idx="1">
                  <c:v>Bolivia </c:v>
                </c:pt>
                <c:pt idx="2">
                  <c:v>Brasil 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 </c:v>
                </c:pt>
                <c:pt idx="9">
                  <c:v>Honduras</c:v>
                </c:pt>
                <c:pt idx="10">
                  <c:v>Jamaica</c:v>
                </c:pt>
                <c:pt idx="11">
                  <c:v>México </c:v>
                </c:pt>
                <c:pt idx="12">
                  <c:v>Nicaragua </c:v>
                </c:pt>
                <c:pt idx="13">
                  <c:v>Panamá</c:v>
                </c:pt>
                <c:pt idx="14">
                  <c:v>Paraguay</c:v>
                </c:pt>
                <c:pt idx="15">
                  <c:v>Perú</c:v>
                </c:pt>
                <c:pt idx="16">
                  <c:v>Rep. Dominicana </c:v>
                </c:pt>
                <c:pt idx="17">
                  <c:v>Uruguay </c:v>
                </c:pt>
                <c:pt idx="18">
                  <c:v> Venezuela</c:v>
                </c:pt>
              </c:strCache>
            </c:strRef>
          </c:cat>
          <c:val>
            <c:numRef>
              <c:f>Sheet1!$H$2:$H$20</c:f>
              <c:numCache>
                <c:formatCode>General</c:formatCode>
                <c:ptCount val="19"/>
                <c:pt idx="0">
                  <c:v>147000</c:v>
                </c:pt>
                <c:pt idx="1">
                  <c:v>4400</c:v>
                </c:pt>
                <c:pt idx="2">
                  <c:v>235000</c:v>
                </c:pt>
                <c:pt idx="3">
                  <c:v>36000</c:v>
                </c:pt>
                <c:pt idx="4">
                  <c:v>36000</c:v>
                </c:pt>
                <c:pt idx="5">
                  <c:v>4000</c:v>
                </c:pt>
                <c:pt idx="6">
                  <c:v>14255</c:v>
                </c:pt>
                <c:pt idx="7">
                  <c:v>2750</c:v>
                </c:pt>
                <c:pt idx="8">
                  <c:v>3900</c:v>
                </c:pt>
                <c:pt idx="9">
                  <c:v>4000</c:v>
                </c:pt>
                <c:pt idx="10">
                  <c:v>3200</c:v>
                </c:pt>
                <c:pt idx="11">
                  <c:v>163200</c:v>
                </c:pt>
                <c:pt idx="12">
                  <c:v>6650</c:v>
                </c:pt>
                <c:pt idx="13">
                  <c:v>5550</c:v>
                </c:pt>
                <c:pt idx="14">
                  <c:v>2200</c:v>
                </c:pt>
                <c:pt idx="15">
                  <c:v>27600</c:v>
                </c:pt>
                <c:pt idx="16">
                  <c:v>3700</c:v>
                </c:pt>
                <c:pt idx="17">
                  <c:v>5550</c:v>
                </c:pt>
                <c:pt idx="18">
                  <c:v>30800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2712256"/>
        <c:axId val="141623048"/>
        <c:axId val="0"/>
      </c:bar3DChart>
      <c:catAx>
        <c:axId val="142712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623048"/>
        <c:crosses val="autoZero"/>
        <c:auto val="1"/>
        <c:lblAlgn val="ctr"/>
        <c:lblOffset val="100"/>
        <c:noMultiLvlLbl val="0"/>
      </c:catAx>
      <c:valAx>
        <c:axId val="141623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712256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93364758988131802"/>
          <c:y val="0.33584626218001901"/>
          <c:w val="5.7150533998637801E-2"/>
          <c:h val="0.486520901272407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Exportações AL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190824028619599"/>
          <c:y val="2.7122119880175901E-2"/>
          <c:w val="0.62839996441574497"/>
          <c:h val="0.678938233842728"/>
        </c:manualLayout>
      </c:layout>
      <c:lineChart>
        <c:grouping val="standard"/>
        <c:varyColors val="0"/>
        <c:ser>
          <c:idx val="0"/>
          <c:order val="0"/>
          <c:tx>
            <c:strRef>
              <c:f>Folha1!$A$7</c:f>
              <c:strCache>
                <c:ptCount val="1"/>
                <c:pt idx="0">
                  <c:v>América Latina a/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0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Folha1!$B$6:$AP$6</c:f>
              <c:numCache>
                <c:formatCode>General</c:formatCode>
                <c:ptCount val="41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</c:numCache>
            </c:numRef>
          </c:cat>
          <c:val>
            <c:numRef>
              <c:f>Folha1!$B$7:$AP$7</c:f>
              <c:numCache>
                <c:formatCode>###\ ##0.0</c:formatCode>
                <c:ptCount val="41"/>
                <c:pt idx="0">
                  <c:v>27721.7898382649</c:v>
                </c:pt>
                <c:pt idx="1">
                  <c:v>30467.191434236222</c:v>
                </c:pt>
                <c:pt idx="2">
                  <c:v>29662.780980280779</c:v>
                </c:pt>
                <c:pt idx="3">
                  <c:v>30898.669332610101</c:v>
                </c:pt>
                <c:pt idx="4">
                  <c:v>33320.959841982163</c:v>
                </c:pt>
                <c:pt idx="5">
                  <c:v>35831.995880529234</c:v>
                </c:pt>
                <c:pt idx="6">
                  <c:v>39559.765987447157</c:v>
                </c:pt>
                <c:pt idx="7">
                  <c:v>41152.509542528831</c:v>
                </c:pt>
                <c:pt idx="8">
                  <c:v>40383.947497519846</c:v>
                </c:pt>
                <c:pt idx="9">
                  <c:v>43656.572592696211</c:v>
                </c:pt>
                <c:pt idx="10">
                  <c:v>44688.411615727731</c:v>
                </c:pt>
                <c:pt idx="11">
                  <c:v>45626.588642701587</c:v>
                </c:pt>
                <c:pt idx="12">
                  <c:v>49187.148976837227</c:v>
                </c:pt>
                <c:pt idx="13">
                  <c:v>50958.253578900898</c:v>
                </c:pt>
                <c:pt idx="14">
                  <c:v>52469.911246904012</c:v>
                </c:pt>
                <c:pt idx="15">
                  <c:v>55965.259620850193</c:v>
                </c:pt>
                <c:pt idx="16">
                  <c:v>57397.307600929678</c:v>
                </c:pt>
                <c:pt idx="17">
                  <c:v>59028.9588444291</c:v>
                </c:pt>
                <c:pt idx="18">
                  <c:v>60718.757783589579</c:v>
                </c:pt>
                <c:pt idx="19">
                  <c:v>64939.981940309452</c:v>
                </c:pt>
                <c:pt idx="20">
                  <c:v>66732.167669356306</c:v>
                </c:pt>
                <c:pt idx="21">
                  <c:v>67216.903471461308</c:v>
                </c:pt>
                <c:pt idx="22">
                  <c:v>71123.796716204335</c:v>
                </c:pt>
                <c:pt idx="23">
                  <c:v>77893.529276377842</c:v>
                </c:pt>
                <c:pt idx="24">
                  <c:v>77190.678563633424</c:v>
                </c:pt>
                <c:pt idx="25">
                  <c:v>71760.176185205521</c:v>
                </c:pt>
                <c:pt idx="26">
                  <c:v>76136.22374196157</c:v>
                </c:pt>
                <c:pt idx="27">
                  <c:v>81853.012837950373</c:v>
                </c:pt>
                <c:pt idx="28">
                  <c:v>90816.618859964321</c:v>
                </c:pt>
                <c:pt idx="29">
                  <c:v>100558.39845883549</c:v>
                </c:pt>
                <c:pt idx="30">
                  <c:v>106561.5529512792</c:v>
                </c:pt>
                <c:pt idx="31">
                  <c:v>113693.1105235588</c:v>
                </c:pt>
                <c:pt idx="32">
                  <c:v>114063.5166490861</c:v>
                </c:pt>
                <c:pt idx="33">
                  <c:v>120803.095291672</c:v>
                </c:pt>
                <c:pt idx="34">
                  <c:v>131178.32446971929</c:v>
                </c:pt>
                <c:pt idx="35">
                  <c:v>132953.41949779671</c:v>
                </c:pt>
                <c:pt idx="36">
                  <c:v>133252.57888102371</c:v>
                </c:pt>
                <c:pt idx="37">
                  <c:v>145198.89041947271</c:v>
                </c:pt>
                <c:pt idx="38">
                  <c:v>155409.52618250289</c:v>
                </c:pt>
                <c:pt idx="39">
                  <c:v>165822.95755856219</c:v>
                </c:pt>
                <c:pt idx="40">
                  <c:v>176419.22236025141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40248"/>
        <c:axId val="142724864"/>
      </c:lineChart>
      <c:catAx>
        <c:axId val="14304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724864"/>
        <c:crosses val="autoZero"/>
        <c:auto val="1"/>
        <c:lblAlgn val="ctr"/>
        <c:lblOffset val="100"/>
        <c:noMultiLvlLbl val="0"/>
      </c:catAx>
      <c:valAx>
        <c:axId val="142724864"/>
        <c:scaling>
          <c:orientation val="minMax"/>
        </c:scaling>
        <c:delete val="0"/>
        <c:axPos val="l"/>
        <c:majorGridlines/>
        <c:numFmt formatCode="###\ ##0.0" sourceLinked="1"/>
        <c:majorTickMark val="out"/>
        <c:minorTickMark val="none"/>
        <c:tickLblPos val="nextTo"/>
        <c:crossAx val="1430402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importações</a:t>
            </a:r>
            <a:endParaRPr lang="en-US" dirty="0"/>
          </a:p>
        </c:rich>
      </c:tx>
      <c:layout>
        <c:manualLayout>
          <c:xMode val="edge"/>
          <c:yMode val="edge"/>
          <c:x val="0.42068744531933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523150043293796E-2"/>
          <c:y val="2.49975003144766E-2"/>
          <c:w val="0.71343411498511"/>
          <c:h val="0.69458939036701794"/>
        </c:manualLayout>
      </c:layout>
      <c:lineChart>
        <c:grouping val="standard"/>
        <c:varyColors val="0"/>
        <c:ser>
          <c:idx val="0"/>
          <c:order val="0"/>
          <c:tx>
            <c:strRef>
              <c:f>Folha1!$A$7</c:f>
              <c:strCache>
                <c:ptCount val="1"/>
                <c:pt idx="0">
                  <c:v>América Latina a/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510" baseline="0"/>
                </a:pPr>
                <a:endParaRPr lang="pt-P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Folha1!$B$6:$AQ$6</c:f>
              <c:numCache>
                <c:formatCode>General</c:formatCode>
                <c:ptCount val="42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</c:numCache>
            </c:numRef>
          </c:cat>
          <c:val>
            <c:numRef>
              <c:f>Folha1!$B$7:$AQ$7</c:f>
              <c:numCache>
                <c:formatCode>###\ ##0.0</c:formatCode>
                <c:ptCount val="42"/>
                <c:pt idx="0">
                  <c:v>26026.23883400613</c:v>
                </c:pt>
                <c:pt idx="1">
                  <c:v>31271.434451044101</c:v>
                </c:pt>
                <c:pt idx="2">
                  <c:v>28434.310133734711</c:v>
                </c:pt>
                <c:pt idx="3">
                  <c:v>27086.204682349311</c:v>
                </c:pt>
                <c:pt idx="4">
                  <c:v>29508.973055114799</c:v>
                </c:pt>
                <c:pt idx="5">
                  <c:v>30552.563005712698</c:v>
                </c:pt>
                <c:pt idx="6">
                  <c:v>32655.144020088668</c:v>
                </c:pt>
                <c:pt idx="7">
                  <c:v>38547.654482854727</c:v>
                </c:pt>
                <c:pt idx="8">
                  <c:v>35049.501145478403</c:v>
                </c:pt>
                <c:pt idx="9">
                  <c:v>34141.321929488338</c:v>
                </c:pt>
                <c:pt idx="10">
                  <c:v>35628.370864787001</c:v>
                </c:pt>
                <c:pt idx="11">
                  <c:v>35545.579709545127</c:v>
                </c:pt>
                <c:pt idx="12">
                  <c:v>35885.464903273307</c:v>
                </c:pt>
                <c:pt idx="13">
                  <c:v>34782.515736518733</c:v>
                </c:pt>
                <c:pt idx="14">
                  <c:v>36763.725057110547</c:v>
                </c:pt>
                <c:pt idx="15">
                  <c:v>36178.746278505001</c:v>
                </c:pt>
                <c:pt idx="16">
                  <c:v>39409.736329016006</c:v>
                </c:pt>
                <c:pt idx="17">
                  <c:v>40929.886387901723</c:v>
                </c:pt>
                <c:pt idx="18">
                  <c:v>44964.308623322497</c:v>
                </c:pt>
                <c:pt idx="19">
                  <c:v>49071.11009727804</c:v>
                </c:pt>
                <c:pt idx="20">
                  <c:v>53701.379291665478</c:v>
                </c:pt>
                <c:pt idx="21">
                  <c:v>56380.988069779203</c:v>
                </c:pt>
                <c:pt idx="22">
                  <c:v>60293.701816108543</c:v>
                </c:pt>
                <c:pt idx="23">
                  <c:v>68434.349734336007</c:v>
                </c:pt>
                <c:pt idx="24">
                  <c:v>84364.252246336211</c:v>
                </c:pt>
                <c:pt idx="25">
                  <c:v>82631.516183512373</c:v>
                </c:pt>
                <c:pt idx="26">
                  <c:v>82209.140411860382</c:v>
                </c:pt>
                <c:pt idx="27">
                  <c:v>89008.46922410636</c:v>
                </c:pt>
                <c:pt idx="28">
                  <c:v>97688.307660285427</c:v>
                </c:pt>
                <c:pt idx="29">
                  <c:v>109060.91820633619</c:v>
                </c:pt>
                <c:pt idx="30">
                  <c:v>126297.04140928701</c:v>
                </c:pt>
                <c:pt idx="31">
                  <c:v>131551.0335938952</c:v>
                </c:pt>
                <c:pt idx="32">
                  <c:v>114725.30557050421</c:v>
                </c:pt>
                <c:pt idx="33">
                  <c:v>84972.526108862861</c:v>
                </c:pt>
                <c:pt idx="34">
                  <c:v>87425.040290334073</c:v>
                </c:pt>
                <c:pt idx="35">
                  <c:v>90015.661312934506</c:v>
                </c:pt>
                <c:pt idx="36">
                  <c:v>97558.780797336221</c:v>
                </c:pt>
                <c:pt idx="37">
                  <c:v>101828.2042151237</c:v>
                </c:pt>
                <c:pt idx="38">
                  <c:v>109364.0883876124</c:v>
                </c:pt>
                <c:pt idx="39">
                  <c:v>114254.70224045251</c:v>
                </c:pt>
                <c:pt idx="40">
                  <c:v>134599.10422475281</c:v>
                </c:pt>
                <c:pt idx="41">
                  <c:v>154892.45961683811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47336"/>
        <c:axId val="142789288"/>
      </c:lineChart>
      <c:catAx>
        <c:axId val="143047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789288"/>
        <c:crosses val="autoZero"/>
        <c:auto val="1"/>
        <c:lblAlgn val="ctr"/>
        <c:lblOffset val="100"/>
        <c:noMultiLvlLbl val="0"/>
      </c:catAx>
      <c:valAx>
        <c:axId val="142789288"/>
        <c:scaling>
          <c:orientation val="minMax"/>
        </c:scaling>
        <c:delete val="0"/>
        <c:axPos val="l"/>
        <c:majorGridlines/>
        <c:numFmt formatCode="###\ ##0.0" sourceLinked="1"/>
        <c:majorTickMark val="out"/>
        <c:minorTickMark val="none"/>
        <c:tickLblPos val="nextTo"/>
        <c:crossAx val="143047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[inflaciom.xls]Folha1!$A$3</c:f>
              <c:strCache>
                <c:ptCount val="1"/>
                <c:pt idx="0">
                  <c:v>América Latina b/                                 </c:v>
                </c:pt>
              </c:strCache>
            </c:strRef>
          </c:tx>
          <c:dLbls>
            <c:dLbl>
              <c:idx val="9"/>
              <c:layout>
                <c:manualLayout>
                  <c:x val="-2.0086976242131901E-2"/>
                  <c:y val="-2.11643150761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[inflaciom.xls]Folha1!$B$2:$AB$2</c:f>
              <c:numCache>
                <c:formatCode>General</c:formatCode>
                <c:ptCount val="2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</c:numCache>
            </c:numRef>
          </c:cat>
          <c:val>
            <c:numRef>
              <c:f>[inflaciom.xls]Folha1!$B$3:$AB$3</c:f>
              <c:numCache>
                <c:formatCode>###\ ###\ ##0.0</c:formatCode>
                <c:ptCount val="27"/>
                <c:pt idx="0">
                  <c:v>5744.4</c:v>
                </c:pt>
                <c:pt idx="1">
                  <c:v>8119.5</c:v>
                </c:pt>
                <c:pt idx="2">
                  <c:v>6343.7</c:v>
                </c:pt>
                <c:pt idx="3">
                  <c:v>4928.6000000000004</c:v>
                </c:pt>
                <c:pt idx="4">
                  <c:v>4030</c:v>
                </c:pt>
                <c:pt idx="5">
                  <c:v>5828.7</c:v>
                </c:pt>
                <c:pt idx="6">
                  <c:v>3734.5</c:v>
                </c:pt>
                <c:pt idx="7">
                  <c:v>3459.6</c:v>
                </c:pt>
                <c:pt idx="8">
                  <c:v>7178.8</c:v>
                </c:pt>
                <c:pt idx="9">
                  <c:v>6892.9</c:v>
                </c:pt>
                <c:pt idx="10">
                  <c:v>6722.5</c:v>
                </c:pt>
                <c:pt idx="11">
                  <c:v>11022.2</c:v>
                </c:pt>
                <c:pt idx="12">
                  <c:v>12294.5</c:v>
                </c:pt>
                <c:pt idx="13">
                  <c:v>10439.5</c:v>
                </c:pt>
                <c:pt idx="14">
                  <c:v>24386.5</c:v>
                </c:pt>
                <c:pt idx="15">
                  <c:v>25799.8</c:v>
                </c:pt>
                <c:pt idx="16">
                  <c:v>40300.5</c:v>
                </c:pt>
                <c:pt idx="17">
                  <c:v>57598.8</c:v>
                </c:pt>
                <c:pt idx="18">
                  <c:v>60998.8</c:v>
                </c:pt>
                <c:pt idx="19">
                  <c:v>80004.3</c:v>
                </c:pt>
                <c:pt idx="20">
                  <c:v>70603.199999999997</c:v>
                </c:pt>
                <c:pt idx="21">
                  <c:v>65012.3</c:v>
                </c:pt>
                <c:pt idx="22">
                  <c:v>45624.5</c:v>
                </c:pt>
                <c:pt idx="23">
                  <c:v>35341.4</c:v>
                </c:pt>
                <c:pt idx="24">
                  <c:v>46447.9</c:v>
                </c:pt>
                <c:pt idx="25">
                  <c:v>49697.599999999999</c:v>
                </c:pt>
                <c:pt idx="26">
                  <c:v>26876.2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[inflaciom.xls]Folha1!$A$4</c:f>
              <c:strCache>
                <c:ptCount val="1"/>
                <c:pt idx="0">
                  <c:v>Caribe c/                                         </c:v>
                </c:pt>
              </c:strCache>
            </c:strRef>
          </c:tx>
          <c:cat>
            <c:numRef>
              <c:f>[inflaciom.xls]Folha1!$B$2:$AB$2</c:f>
              <c:numCache>
                <c:formatCode>General</c:formatCode>
                <c:ptCount val="2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</c:numCache>
            </c:numRef>
          </c:cat>
          <c:val>
            <c:numRef>
              <c:f>[inflaciom.xls]Folha1!$B$4:$AB$4</c:f>
              <c:numCache>
                <c:formatCode>###\ ###\ ##0.0</c:formatCode>
                <c:ptCount val="27"/>
                <c:pt idx="0">
                  <c:v>289.8</c:v>
                </c:pt>
                <c:pt idx="1">
                  <c:v>410.1</c:v>
                </c:pt>
                <c:pt idx="2">
                  <c:v>243.3</c:v>
                </c:pt>
                <c:pt idx="3">
                  <c:v>211.2</c:v>
                </c:pt>
                <c:pt idx="4">
                  <c:v>74.400000000000006</c:v>
                </c:pt>
                <c:pt idx="5">
                  <c:v>32.700000000000003</c:v>
                </c:pt>
                <c:pt idx="6">
                  <c:v>-27</c:v>
                </c:pt>
                <c:pt idx="7">
                  <c:v>84.5</c:v>
                </c:pt>
                <c:pt idx="8">
                  <c:v>39.700000000000003</c:v>
                </c:pt>
                <c:pt idx="9">
                  <c:v>104.2</c:v>
                </c:pt>
                <c:pt idx="10">
                  <c:v>368</c:v>
                </c:pt>
                <c:pt idx="11">
                  <c:v>514</c:v>
                </c:pt>
                <c:pt idx="12">
                  <c:v>571.70000000000005</c:v>
                </c:pt>
                <c:pt idx="13">
                  <c:v>651</c:v>
                </c:pt>
                <c:pt idx="14">
                  <c:v>881.9</c:v>
                </c:pt>
                <c:pt idx="15">
                  <c:v>759.6</c:v>
                </c:pt>
                <c:pt idx="16">
                  <c:v>783.2</c:v>
                </c:pt>
                <c:pt idx="17">
                  <c:v>1657.5</c:v>
                </c:pt>
                <c:pt idx="18">
                  <c:v>1545.6</c:v>
                </c:pt>
                <c:pt idx="19">
                  <c:v>1300.4000000000001</c:v>
                </c:pt>
                <c:pt idx="20">
                  <c:v>1545</c:v>
                </c:pt>
                <c:pt idx="21">
                  <c:v>1849.1</c:v>
                </c:pt>
                <c:pt idx="22">
                  <c:v>1616.3</c:v>
                </c:pt>
                <c:pt idx="23">
                  <c:v>2402.8000000000002</c:v>
                </c:pt>
                <c:pt idx="24">
                  <c:v>2402.1</c:v>
                </c:pt>
                <c:pt idx="25">
                  <c:v>2408.1999999999998</c:v>
                </c:pt>
                <c:pt idx="26">
                  <c:v>1965.3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[inflaciom.xls]Folha1!$A$5</c:f>
              <c:strCache>
                <c:ptCount val="1"/>
              </c:strCache>
            </c:strRef>
          </c:tx>
          <c:cat>
            <c:numRef>
              <c:f>[inflaciom.xls]Folha1!$B$2:$AB$2</c:f>
              <c:numCache>
                <c:formatCode>General</c:formatCode>
                <c:ptCount val="27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</c:numCache>
            </c:numRef>
          </c:cat>
          <c:val>
            <c:numRef>
              <c:f>[inflaciom.xls]Folha1!$B$5:$AB$5</c:f>
              <c:numCache>
                <c:formatCode>General</c:formatCode>
                <c:ptCount val="2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35440"/>
        <c:axId val="142735832"/>
      </c:lineChart>
      <c:catAx>
        <c:axId val="14273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2735832"/>
        <c:crosses val="autoZero"/>
        <c:auto val="1"/>
        <c:lblAlgn val="ctr"/>
        <c:lblOffset val="100"/>
        <c:noMultiLvlLbl val="0"/>
      </c:catAx>
      <c:valAx>
        <c:axId val="142735832"/>
        <c:scaling>
          <c:orientation val="minMax"/>
        </c:scaling>
        <c:delete val="0"/>
        <c:axPos val="l"/>
        <c:majorGridlines/>
        <c:numFmt formatCode="###\ ###\ ##0.0" sourceLinked="1"/>
        <c:majorTickMark val="out"/>
        <c:minorTickMark val="none"/>
        <c:tickLblPos val="nextTo"/>
        <c:crossAx val="142735440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Folha1!$A$9</c:f>
              <c:strCache>
                <c:ptCount val="1"/>
                <c:pt idx="0">
                  <c:v>Argentina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Folha1!$B$9:$U$9</c:f>
              <c:numCache>
                <c:formatCode>###\ ##0.0</c:formatCode>
                <c:ptCount val="20"/>
                <c:pt idx="0">
                  <c:v>34.894000000000013</c:v>
                </c:pt>
                <c:pt idx="1">
                  <c:v>58.36</c:v>
                </c:pt>
                <c:pt idx="2">
                  <c:v>60.359000000000002</c:v>
                </c:pt>
                <c:pt idx="3">
                  <c:v>24.224</c:v>
                </c:pt>
                <c:pt idx="4">
                  <c:v>433.50099999999958</c:v>
                </c:pt>
                <c:pt idx="5">
                  <c:v>172.81399999999999</c:v>
                </c:pt>
                <c:pt idx="6">
                  <c:v>175.60900000000001</c:v>
                </c:pt>
                <c:pt idx="7">
                  <c:v>159.511</c:v>
                </c:pt>
                <c:pt idx="8">
                  <c:v>100.76600000000001</c:v>
                </c:pt>
                <c:pt idx="9">
                  <c:v>104.477</c:v>
                </c:pt>
                <c:pt idx="10">
                  <c:v>164.779</c:v>
                </c:pt>
                <c:pt idx="11">
                  <c:v>343.8</c:v>
                </c:pt>
                <c:pt idx="12">
                  <c:v>626.73299999999938</c:v>
                </c:pt>
                <c:pt idx="13">
                  <c:v>672.18100000000004</c:v>
                </c:pt>
                <c:pt idx="14">
                  <c:v>90.09</c:v>
                </c:pt>
                <c:pt idx="15">
                  <c:v>131.31800000000001</c:v>
                </c:pt>
                <c:pt idx="16">
                  <c:v>342.99299999999857</c:v>
                </c:pt>
                <c:pt idx="17">
                  <c:v>3079.4009999999998</c:v>
                </c:pt>
                <c:pt idx="18">
                  <c:v>2313.9639999999999</c:v>
                </c:pt>
                <c:pt idx="19">
                  <c:v>171.672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Folha1!$A$11</c:f>
              <c:strCache>
                <c:ptCount val="1"/>
                <c:pt idx="0">
                  <c:v>Brasil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Folha1!$B$11:$U$11</c:f>
              <c:numCache>
                <c:formatCode>###\ ##0.0</c:formatCode>
                <c:ptCount val="20"/>
                <c:pt idx="0">
                  <c:v>20</c:v>
                </c:pt>
                <c:pt idx="1">
                  <c:v>16.318999999999999</c:v>
                </c:pt>
                <c:pt idx="2">
                  <c:v>12.836</c:v>
                </c:pt>
                <c:pt idx="3">
                  <c:v>27.777999999999999</c:v>
                </c:pt>
                <c:pt idx="4">
                  <c:v>41.894000000000013</c:v>
                </c:pt>
                <c:pt idx="5">
                  <c:v>43.552</c:v>
                </c:pt>
                <c:pt idx="6">
                  <c:v>38.692000000000171</c:v>
                </c:pt>
                <c:pt idx="7">
                  <c:v>52.727000000000011</c:v>
                </c:pt>
                <c:pt idx="8">
                  <c:v>82.462000000000003</c:v>
                </c:pt>
                <c:pt idx="9">
                  <c:v>98.453999999999994</c:v>
                </c:pt>
                <c:pt idx="10">
                  <c:v>97.003</c:v>
                </c:pt>
                <c:pt idx="11">
                  <c:v>140.89500000000001</c:v>
                </c:pt>
                <c:pt idx="12">
                  <c:v>195.67</c:v>
                </c:pt>
                <c:pt idx="13">
                  <c:v>220.02600000000001</c:v>
                </c:pt>
                <c:pt idx="14">
                  <c:v>136.453</c:v>
                </c:pt>
                <c:pt idx="15">
                  <c:v>222.78899999999999</c:v>
                </c:pt>
                <c:pt idx="16">
                  <c:v>638.06399999999996</c:v>
                </c:pt>
                <c:pt idx="17">
                  <c:v>1358.662</c:v>
                </c:pt>
                <c:pt idx="18">
                  <c:v>2862.3700000000022</c:v>
                </c:pt>
                <c:pt idx="19">
                  <c:v>429.93299999999857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Folha1!$A$12</c:f>
              <c:strCache>
                <c:ptCount val="1"/>
                <c:pt idx="0">
                  <c:v>Chile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Folha1!$B$12:$U$12</c:f>
              <c:numCache>
                <c:formatCode>###\ ##0.0</c:formatCode>
                <c:ptCount val="20"/>
                <c:pt idx="0">
                  <c:v>19.439</c:v>
                </c:pt>
                <c:pt idx="1">
                  <c:v>82.183999999999983</c:v>
                </c:pt>
                <c:pt idx="2">
                  <c:v>362.60199999999958</c:v>
                </c:pt>
                <c:pt idx="3">
                  <c:v>503.89799999999963</c:v>
                </c:pt>
                <c:pt idx="4">
                  <c:v>175.4680000000001</c:v>
                </c:pt>
                <c:pt idx="5">
                  <c:v>110.55500000000001</c:v>
                </c:pt>
                <c:pt idx="6">
                  <c:v>38.903000000000013</c:v>
                </c:pt>
                <c:pt idx="7">
                  <c:v>33.189</c:v>
                </c:pt>
                <c:pt idx="8">
                  <c:v>33.401000000000003</c:v>
                </c:pt>
                <c:pt idx="9">
                  <c:v>19.687000000000001</c:v>
                </c:pt>
                <c:pt idx="10">
                  <c:v>9.9410000000000007</c:v>
                </c:pt>
                <c:pt idx="11">
                  <c:v>27.257000000000001</c:v>
                </c:pt>
                <c:pt idx="12">
                  <c:v>19.86</c:v>
                </c:pt>
                <c:pt idx="13">
                  <c:v>30.702999999999989</c:v>
                </c:pt>
                <c:pt idx="14">
                  <c:v>19.477</c:v>
                </c:pt>
                <c:pt idx="15">
                  <c:v>19.881</c:v>
                </c:pt>
                <c:pt idx="16">
                  <c:v>14.683999999999999</c:v>
                </c:pt>
                <c:pt idx="17">
                  <c:v>17.027999999999999</c:v>
                </c:pt>
                <c:pt idx="18">
                  <c:v>26.036000000000001</c:v>
                </c:pt>
                <c:pt idx="19">
                  <c:v>21.784999999999989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Folha1!$A$13</c:f>
              <c:strCache>
                <c:ptCount val="1"/>
                <c:pt idx="0">
                  <c:v>Colombia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Folha1!$B$13:$U$13</c:f>
              <c:numCache>
                <c:formatCode>###\ ##0.0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26.241</c:v>
                </c:pt>
                <c:pt idx="9">
                  <c:v>27.527999999999999</c:v>
                </c:pt>
                <c:pt idx="10">
                  <c:v>24.67</c:v>
                </c:pt>
                <c:pt idx="11">
                  <c:v>19.78799999999999</c:v>
                </c:pt>
                <c:pt idx="12">
                  <c:v>16.224</c:v>
                </c:pt>
                <c:pt idx="13">
                  <c:v>24.111999999999998</c:v>
                </c:pt>
                <c:pt idx="14">
                  <c:v>18.8140000000001</c:v>
                </c:pt>
                <c:pt idx="15">
                  <c:v>23.407999999999991</c:v>
                </c:pt>
                <c:pt idx="16">
                  <c:v>28.033000000000001</c:v>
                </c:pt>
                <c:pt idx="17">
                  <c:v>25.925999999999899</c:v>
                </c:pt>
                <c:pt idx="18">
                  <c:v>29.097000000000001</c:v>
                </c:pt>
                <c:pt idx="19">
                  <c:v>30.376000000000001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Folha1!$A$14</c:f>
              <c:strCache>
                <c:ptCount val="1"/>
                <c:pt idx="0">
                  <c:v>Costa Rica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Folha1!$B$14:$U$14</c:f>
              <c:numCache>
                <c:formatCode>###\ ##0.0</c:formatCode>
                <c:ptCount val="20"/>
                <c:pt idx="0">
                  <c:v>3.0359999999999991</c:v>
                </c:pt>
                <c:pt idx="1">
                  <c:v>4.6039999999999957</c:v>
                </c:pt>
                <c:pt idx="2">
                  <c:v>15.317</c:v>
                </c:pt>
                <c:pt idx="3">
                  <c:v>30.076000000000001</c:v>
                </c:pt>
                <c:pt idx="4">
                  <c:v>3.5</c:v>
                </c:pt>
                <c:pt idx="5">
                  <c:v>4.1549999999999736</c:v>
                </c:pt>
                <c:pt idx="6">
                  <c:v>6.03</c:v>
                </c:pt>
                <c:pt idx="7">
                  <c:v>9.1860000000000035</c:v>
                </c:pt>
                <c:pt idx="8">
                  <c:v>18.122</c:v>
                </c:pt>
                <c:pt idx="9">
                  <c:v>37.027000000000001</c:v>
                </c:pt>
                <c:pt idx="10">
                  <c:v>90.149000000000001</c:v>
                </c:pt>
                <c:pt idx="11">
                  <c:v>32.622000000000163</c:v>
                </c:pt>
                <c:pt idx="12">
                  <c:v>11.95500000000005</c:v>
                </c:pt>
                <c:pt idx="13">
                  <c:v>15.045</c:v>
                </c:pt>
                <c:pt idx="14">
                  <c:v>11.827</c:v>
                </c:pt>
                <c:pt idx="15">
                  <c:v>16.86</c:v>
                </c:pt>
                <c:pt idx="16">
                  <c:v>20.818999999999999</c:v>
                </c:pt>
                <c:pt idx="17">
                  <c:v>16.516999999999999</c:v>
                </c:pt>
                <c:pt idx="18">
                  <c:v>19.044</c:v>
                </c:pt>
                <c:pt idx="19">
                  <c:v>28.707999999999991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Folha1!$A$15</c:f>
              <c:strCache>
                <c:ptCount val="1"/>
                <c:pt idx="0">
                  <c:v>Ecuador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Folha1!$B$15:$U$15</c:f>
              <c:numCache>
                <c:formatCode>###\ ##0.0</c:formatCode>
                <c:ptCount val="20"/>
                <c:pt idx="0">
                  <c:v>8.4030000000000005</c:v>
                </c:pt>
                <c:pt idx="1">
                  <c:v>7.7519999999999998</c:v>
                </c:pt>
                <c:pt idx="2">
                  <c:v>12.95000000000001</c:v>
                </c:pt>
                <c:pt idx="3">
                  <c:v>23.567</c:v>
                </c:pt>
                <c:pt idx="4">
                  <c:v>10.581</c:v>
                </c:pt>
                <c:pt idx="5">
                  <c:v>13.073</c:v>
                </c:pt>
                <c:pt idx="6">
                  <c:v>11.680999999999999</c:v>
                </c:pt>
                <c:pt idx="7">
                  <c:v>10.244999999999999</c:v>
                </c:pt>
                <c:pt idx="8">
                  <c:v>12.423</c:v>
                </c:pt>
                <c:pt idx="9">
                  <c:v>17.048999999999989</c:v>
                </c:pt>
                <c:pt idx="10">
                  <c:v>16.257999999999999</c:v>
                </c:pt>
                <c:pt idx="11">
                  <c:v>48.433999999999997</c:v>
                </c:pt>
                <c:pt idx="12">
                  <c:v>31.251999999999999</c:v>
                </c:pt>
                <c:pt idx="13">
                  <c:v>27.961999999999989</c:v>
                </c:pt>
                <c:pt idx="14">
                  <c:v>23.03</c:v>
                </c:pt>
                <c:pt idx="15">
                  <c:v>29.504000000000001</c:v>
                </c:pt>
                <c:pt idx="16">
                  <c:v>58.208000000000013</c:v>
                </c:pt>
                <c:pt idx="17">
                  <c:v>75.656999999999982</c:v>
                </c:pt>
                <c:pt idx="18">
                  <c:v>48.519000000000013</c:v>
                </c:pt>
                <c:pt idx="19">
                  <c:v>48.718000000000011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Folha1!$A$16</c:f>
              <c:strCache>
                <c:ptCount val="1"/>
                <c:pt idx="0">
                  <c:v>El Salvador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Folha1!$B$16:$U$16</c:f>
              <c:numCache>
                <c:formatCode>###\ ##0.0</c:formatCode>
                <c:ptCount val="20"/>
                <c:pt idx="0">
                  <c:v>0.39300000000000201</c:v>
                </c:pt>
                <c:pt idx="1">
                  <c:v>1.5880000000000001</c:v>
                </c:pt>
                <c:pt idx="2">
                  <c:v>6.508</c:v>
                </c:pt>
                <c:pt idx="3">
                  <c:v>16.78399999999991</c:v>
                </c:pt>
                <c:pt idx="4">
                  <c:v>7.0389999999999997</c:v>
                </c:pt>
                <c:pt idx="5">
                  <c:v>11.815000000000021</c:v>
                </c:pt>
                <c:pt idx="6">
                  <c:v>13.271000000000001</c:v>
                </c:pt>
                <c:pt idx="7">
                  <c:v>15.874000000000001</c:v>
                </c:pt>
                <c:pt idx="8">
                  <c:v>17.352</c:v>
                </c:pt>
                <c:pt idx="9">
                  <c:v>61.825000000000003</c:v>
                </c:pt>
                <c:pt idx="10">
                  <c:v>11.709</c:v>
                </c:pt>
                <c:pt idx="11">
                  <c:v>13.183</c:v>
                </c:pt>
                <c:pt idx="12">
                  <c:v>11.65200000000001</c:v>
                </c:pt>
                <c:pt idx="13">
                  <c:v>18.28399999999991</c:v>
                </c:pt>
                <c:pt idx="14">
                  <c:v>36.428000000000011</c:v>
                </c:pt>
                <c:pt idx="15">
                  <c:v>24.861999999999991</c:v>
                </c:pt>
                <c:pt idx="16">
                  <c:v>19.77</c:v>
                </c:pt>
                <c:pt idx="17">
                  <c:v>17.638999999999999</c:v>
                </c:pt>
                <c:pt idx="18">
                  <c:v>23.99499999999999</c:v>
                </c:pt>
                <c:pt idx="19">
                  <c:v>14.401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Folha1!$A$17</c:f>
              <c:strCache>
                <c:ptCount val="1"/>
                <c:pt idx="0">
                  <c:v>Guatemala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Folha1!$B$17:$U$17</c:f>
              <c:numCache>
                <c:formatCode>###\ ##0.0</c:formatCode>
                <c:ptCount val="20"/>
                <c:pt idx="0">
                  <c:v>-0.55400000000000005</c:v>
                </c:pt>
                <c:pt idx="1">
                  <c:v>0.55700000000000005</c:v>
                </c:pt>
                <c:pt idx="2">
                  <c:v>14.404</c:v>
                </c:pt>
                <c:pt idx="3">
                  <c:v>15.981</c:v>
                </c:pt>
                <c:pt idx="4">
                  <c:v>10.701000000000001</c:v>
                </c:pt>
                <c:pt idx="5">
                  <c:v>12.5</c:v>
                </c:pt>
                <c:pt idx="6">
                  <c:v>8</c:v>
                </c:pt>
                <c:pt idx="7">
                  <c:v>11.523</c:v>
                </c:pt>
                <c:pt idx="8">
                  <c:v>10.711</c:v>
                </c:pt>
                <c:pt idx="9">
                  <c:v>11.46200000000003</c:v>
                </c:pt>
                <c:pt idx="10">
                  <c:v>0.20799999999999999</c:v>
                </c:pt>
                <c:pt idx="11">
                  <c:v>5.5369999999999999</c:v>
                </c:pt>
                <c:pt idx="12">
                  <c:v>1.21</c:v>
                </c:pt>
                <c:pt idx="13">
                  <c:v>19.199000000000009</c:v>
                </c:pt>
                <c:pt idx="14">
                  <c:v>32.734000000000002</c:v>
                </c:pt>
                <c:pt idx="15">
                  <c:v>10.864000000000001</c:v>
                </c:pt>
                <c:pt idx="16">
                  <c:v>10.32200000000001</c:v>
                </c:pt>
                <c:pt idx="17">
                  <c:v>12.961</c:v>
                </c:pt>
                <c:pt idx="18">
                  <c:v>40.985999999999997</c:v>
                </c:pt>
                <c:pt idx="19">
                  <c:v>35.137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Folha1!$A$18</c:f>
              <c:strCache>
                <c:ptCount val="1"/>
                <c:pt idx="0">
                  <c:v>Honduras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Folha1!$B$18:$U$18</c:f>
              <c:numCache>
                <c:formatCode>###\ ##0.0</c:formatCode>
                <c:ptCount val="20"/>
                <c:pt idx="0">
                  <c:v>2.1</c:v>
                </c:pt>
                <c:pt idx="1">
                  <c:v>3.165</c:v>
                </c:pt>
                <c:pt idx="2">
                  <c:v>4.601</c:v>
                </c:pt>
                <c:pt idx="3">
                  <c:v>12.757</c:v>
                </c:pt>
                <c:pt idx="4">
                  <c:v>55.054000000000002</c:v>
                </c:pt>
                <c:pt idx="5">
                  <c:v>8.3620000000000267</c:v>
                </c:pt>
                <c:pt idx="6">
                  <c:v>5.7080000000000002</c:v>
                </c:pt>
                <c:pt idx="7">
                  <c:v>12.1</c:v>
                </c:pt>
                <c:pt idx="8">
                  <c:v>18.109000000000009</c:v>
                </c:pt>
                <c:pt idx="9">
                  <c:v>9.3660000000000068</c:v>
                </c:pt>
                <c:pt idx="10">
                  <c:v>9.3920000000000048</c:v>
                </c:pt>
                <c:pt idx="11">
                  <c:v>8.9020000000000028</c:v>
                </c:pt>
                <c:pt idx="12">
                  <c:v>3.71</c:v>
                </c:pt>
                <c:pt idx="13">
                  <c:v>3.3539999999999992</c:v>
                </c:pt>
                <c:pt idx="14">
                  <c:v>4.3810000000000002</c:v>
                </c:pt>
                <c:pt idx="15">
                  <c:v>2.4870000000000001</c:v>
                </c:pt>
                <c:pt idx="16">
                  <c:v>4.4989999999999997</c:v>
                </c:pt>
                <c:pt idx="17">
                  <c:v>9.8210000000000015</c:v>
                </c:pt>
                <c:pt idx="18">
                  <c:v>23.347999999999999</c:v>
                </c:pt>
                <c:pt idx="19">
                  <c:v>33.964000000000013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Folha1!$A$19</c:f>
              <c:strCache>
                <c:ptCount val="1"/>
                <c:pt idx="0">
                  <c:v>México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Folha1!$B$19:$U$19</c:f>
              <c:numCache>
                <c:formatCode>###\ ##0.0</c:formatCode>
                <c:ptCount val="20"/>
                <c:pt idx="0">
                  <c:v>5.2629999999999946</c:v>
                </c:pt>
                <c:pt idx="1">
                  <c:v>5</c:v>
                </c:pt>
                <c:pt idx="2">
                  <c:v>12.045</c:v>
                </c:pt>
                <c:pt idx="3">
                  <c:v>23.75</c:v>
                </c:pt>
                <c:pt idx="4">
                  <c:v>17.018000000000001</c:v>
                </c:pt>
                <c:pt idx="5">
                  <c:v>27.585999999999899</c:v>
                </c:pt>
                <c:pt idx="6">
                  <c:v>17.509</c:v>
                </c:pt>
                <c:pt idx="7">
                  <c:v>18.2</c:v>
                </c:pt>
                <c:pt idx="8">
                  <c:v>26.311000000000039</c:v>
                </c:pt>
                <c:pt idx="9">
                  <c:v>27.997</c:v>
                </c:pt>
                <c:pt idx="10">
                  <c:v>58.87</c:v>
                </c:pt>
                <c:pt idx="11">
                  <c:v>101.877</c:v>
                </c:pt>
                <c:pt idx="12">
                  <c:v>65.459000000000003</c:v>
                </c:pt>
                <c:pt idx="13">
                  <c:v>57.746000000000002</c:v>
                </c:pt>
                <c:pt idx="14">
                  <c:v>86.235000000000014</c:v>
                </c:pt>
                <c:pt idx="15">
                  <c:v>131.82700000000071</c:v>
                </c:pt>
                <c:pt idx="16">
                  <c:v>114.16</c:v>
                </c:pt>
                <c:pt idx="17">
                  <c:v>20.009</c:v>
                </c:pt>
                <c:pt idx="18">
                  <c:v>26.651000000000039</c:v>
                </c:pt>
                <c:pt idx="19">
                  <c:v>22.661999999999999</c:v>
                </c:pt>
              </c:numCache>
            </c:numRef>
          </c:val>
          <c:smooth val="0"/>
        </c:ser>
        <c:ser>
          <c:idx val="12"/>
          <c:order val="10"/>
          <c:tx>
            <c:strRef>
              <c:f>Folha1!$A$21</c:f>
              <c:strCache>
                <c:ptCount val="1"/>
                <c:pt idx="0">
                  <c:v>Panamá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Folha1!$B$21:$U$21</c:f>
              <c:numCache>
                <c:formatCode>###\ ##0.0</c:formatCode>
                <c:ptCount val="20"/>
                <c:pt idx="0">
                  <c:v>1.839</c:v>
                </c:pt>
                <c:pt idx="1">
                  <c:v>5.4169999999999998</c:v>
                </c:pt>
                <c:pt idx="2">
                  <c:v>6.851</c:v>
                </c:pt>
                <c:pt idx="3">
                  <c:v>16.893000000000001</c:v>
                </c:pt>
                <c:pt idx="4">
                  <c:v>4</c:v>
                </c:pt>
                <c:pt idx="5">
                  <c:v>4.5190000000000001</c:v>
                </c:pt>
                <c:pt idx="6">
                  <c:v>4.2320000000000002</c:v>
                </c:pt>
                <c:pt idx="7">
                  <c:v>7.944</c:v>
                </c:pt>
                <c:pt idx="8">
                  <c:v>13.839</c:v>
                </c:pt>
                <c:pt idx="9">
                  <c:v>7.3259999999999836</c:v>
                </c:pt>
                <c:pt idx="10">
                  <c:v>4.2269999999999994</c:v>
                </c:pt>
                <c:pt idx="11">
                  <c:v>2.1030000000000002</c:v>
                </c:pt>
                <c:pt idx="12">
                  <c:v>1.583</c:v>
                </c:pt>
                <c:pt idx="13">
                  <c:v>1.0269999999999939</c:v>
                </c:pt>
                <c:pt idx="14">
                  <c:v>-6.6000000000000003E-2</c:v>
                </c:pt>
                <c:pt idx="15">
                  <c:v>0.996</c:v>
                </c:pt>
                <c:pt idx="16">
                  <c:v>0.59499999999999997</c:v>
                </c:pt>
                <c:pt idx="17">
                  <c:v>9.9000000000000005E-2</c:v>
                </c:pt>
                <c:pt idx="18">
                  <c:v>0.79400000000000004</c:v>
                </c:pt>
                <c:pt idx="19">
                  <c:v>1.248</c:v>
                </c:pt>
              </c:numCache>
            </c:numRef>
          </c:val>
          <c:smooth val="0"/>
        </c:ser>
        <c:ser>
          <c:idx val="13"/>
          <c:order val="11"/>
          <c:tx>
            <c:strRef>
              <c:f>Folha1!$A$22</c:f>
              <c:strCache>
                <c:ptCount val="1"/>
                <c:pt idx="0">
                  <c:v>Paraguay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Folha1!$B$22:$U$22</c:f>
              <c:numCache>
                <c:formatCode>###\ ##0.0</c:formatCode>
                <c:ptCount val="20"/>
                <c:pt idx="0">
                  <c:v>4.7949999999999946</c:v>
                </c:pt>
                <c:pt idx="1">
                  <c:v>9.4770000000000003</c:v>
                </c:pt>
                <c:pt idx="2">
                  <c:v>12.537000000000001</c:v>
                </c:pt>
                <c:pt idx="3">
                  <c:v>25.199000000000009</c:v>
                </c:pt>
                <c:pt idx="4">
                  <c:v>4.5629999999999846</c:v>
                </c:pt>
                <c:pt idx="5">
                  <c:v>9.298</c:v>
                </c:pt>
                <c:pt idx="6">
                  <c:v>10.459000000000019</c:v>
                </c:pt>
                <c:pt idx="7">
                  <c:v>28.257000000000001</c:v>
                </c:pt>
                <c:pt idx="8">
                  <c:v>22.399000000000001</c:v>
                </c:pt>
                <c:pt idx="9">
                  <c:v>14</c:v>
                </c:pt>
                <c:pt idx="10">
                  <c:v>6.7539999999999987</c:v>
                </c:pt>
                <c:pt idx="11">
                  <c:v>13.476000000000001</c:v>
                </c:pt>
                <c:pt idx="12">
                  <c:v>20.274999999999999</c:v>
                </c:pt>
                <c:pt idx="13">
                  <c:v>25.22599999999991</c:v>
                </c:pt>
                <c:pt idx="14">
                  <c:v>31.731000000000009</c:v>
                </c:pt>
                <c:pt idx="15">
                  <c:v>21.824999999999999</c:v>
                </c:pt>
                <c:pt idx="16">
                  <c:v>23.007999999999999</c:v>
                </c:pt>
                <c:pt idx="17">
                  <c:v>25.971999999999991</c:v>
                </c:pt>
                <c:pt idx="18">
                  <c:v>38.15</c:v>
                </c:pt>
                <c:pt idx="19">
                  <c:v>24.224999999999991</c:v>
                </c:pt>
              </c:numCache>
            </c:numRef>
          </c:val>
          <c:smooth val="0"/>
        </c:ser>
        <c:ser>
          <c:idx val="15"/>
          <c:order val="12"/>
          <c:tx>
            <c:strRef>
              <c:f>Folha1!$A$24</c:f>
              <c:strCache>
                <c:ptCount val="1"/>
                <c:pt idx="0">
                  <c:v>República Dominicana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Folha1!$B$24:$U$24</c:f>
              <c:numCache>
                <c:formatCode>###\ ##0.0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5.63499999999999</c:v>
                </c:pt>
                <c:pt idx="12">
                  <c:v>20.18</c:v>
                </c:pt>
                <c:pt idx="13">
                  <c:v>45.336000000000013</c:v>
                </c:pt>
                <c:pt idx="14">
                  <c:v>7.6369999999999987</c:v>
                </c:pt>
                <c:pt idx="15">
                  <c:v>13.55</c:v>
                </c:pt>
                <c:pt idx="16">
                  <c:v>43.854999999999997</c:v>
                </c:pt>
                <c:pt idx="17">
                  <c:v>40.667000000000002</c:v>
                </c:pt>
                <c:pt idx="18">
                  <c:v>50.454999999999998</c:v>
                </c:pt>
                <c:pt idx="19">
                  <c:v>47.079000000000001</c:v>
                </c:pt>
              </c:numCache>
            </c:numRef>
          </c:val>
          <c:smooth val="0"/>
        </c:ser>
        <c:ser>
          <c:idx val="16"/>
          <c:order val="13"/>
          <c:tx>
            <c:strRef>
              <c:f>Folha1!$A$25</c:f>
              <c:strCache>
                <c:ptCount val="1"/>
                <c:pt idx="0">
                  <c:v>Uruguay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Folha1!$B$25:$U$25</c:f>
              <c:numCache>
                <c:formatCode>###\ ##0.0</c:formatCode>
                <c:ptCount val="20"/>
                <c:pt idx="0">
                  <c:v>23.712</c:v>
                </c:pt>
                <c:pt idx="1">
                  <c:v>76.669999999999973</c:v>
                </c:pt>
                <c:pt idx="2">
                  <c:v>97.004999999999995</c:v>
                </c:pt>
                <c:pt idx="3">
                  <c:v>77.198999999999998</c:v>
                </c:pt>
                <c:pt idx="4">
                  <c:v>50.644000000000013</c:v>
                </c:pt>
                <c:pt idx="5">
                  <c:v>58.199000000000012</c:v>
                </c:pt>
                <c:pt idx="6">
                  <c:v>44.543999999999997</c:v>
                </c:pt>
                <c:pt idx="7">
                  <c:v>66.77</c:v>
                </c:pt>
                <c:pt idx="8">
                  <c:v>63.302</c:v>
                </c:pt>
                <c:pt idx="9">
                  <c:v>33.884</c:v>
                </c:pt>
                <c:pt idx="10">
                  <c:v>19.135999999999999</c:v>
                </c:pt>
                <c:pt idx="11">
                  <c:v>49.223000000000013</c:v>
                </c:pt>
                <c:pt idx="12">
                  <c:v>55.555999999999997</c:v>
                </c:pt>
                <c:pt idx="13">
                  <c:v>72.098000000000013</c:v>
                </c:pt>
                <c:pt idx="14">
                  <c:v>76.394000000000005</c:v>
                </c:pt>
                <c:pt idx="15">
                  <c:v>63.603000000000002</c:v>
                </c:pt>
                <c:pt idx="16">
                  <c:v>62.217000000000013</c:v>
                </c:pt>
                <c:pt idx="17">
                  <c:v>80.450999999999993</c:v>
                </c:pt>
                <c:pt idx="18">
                  <c:v>112.52200000000001</c:v>
                </c:pt>
                <c:pt idx="19">
                  <c:v>101.956</c:v>
                </c:pt>
              </c:numCache>
            </c:numRef>
          </c:val>
          <c:smooth val="0"/>
        </c:ser>
        <c:ser>
          <c:idx val="17"/>
          <c:order val="14"/>
          <c:tx>
            <c:strRef>
              <c:f>Folha1!$A$26</c:f>
              <c:strCache>
                <c:ptCount val="1"/>
                <c:pt idx="0">
                  <c:v>Venezuela (República Bolivariana de)</c:v>
                </c:pt>
              </c:strCache>
            </c:strRef>
          </c:tx>
          <c:cat>
            <c:strRef>
              <c:f>Folha1!$B$8:$U$8</c:f>
              <c:strCache>
                <c:ptCount val="20"/>
                <c:pt idx="0">
                  <c:v>1971</c:v>
                </c:pt>
                <c:pt idx="1">
                  <c:v>1972</c:v>
                </c:pt>
                <c:pt idx="2">
                  <c:v>1973</c:v>
                </c:pt>
                <c:pt idx="3">
                  <c:v>1974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</c:strCache>
            </c:strRef>
          </c:cat>
          <c:val>
            <c:numRef>
              <c:f>Folha1!$B$26:$U$26</c:f>
              <c:numCache>
                <c:formatCode>###\ ##0.0</c:formatCode>
                <c:ptCount val="20"/>
                <c:pt idx="0">
                  <c:v>3.4009999999999998</c:v>
                </c:pt>
                <c:pt idx="1">
                  <c:v>2.6320000000000001</c:v>
                </c:pt>
                <c:pt idx="2">
                  <c:v>4.1669999999999936</c:v>
                </c:pt>
                <c:pt idx="3">
                  <c:v>8.3080000000000016</c:v>
                </c:pt>
                <c:pt idx="4">
                  <c:v>7.7320000000000002</c:v>
                </c:pt>
                <c:pt idx="5">
                  <c:v>7.6559999999999837</c:v>
                </c:pt>
                <c:pt idx="6">
                  <c:v>7.1109999999999864</c:v>
                </c:pt>
                <c:pt idx="7">
                  <c:v>12.448</c:v>
                </c:pt>
                <c:pt idx="8">
                  <c:v>21.587</c:v>
                </c:pt>
                <c:pt idx="9">
                  <c:v>16.08499999999999</c:v>
                </c:pt>
                <c:pt idx="10">
                  <c:v>9.5419999999999998</c:v>
                </c:pt>
                <c:pt idx="11">
                  <c:v>6.444</c:v>
                </c:pt>
                <c:pt idx="12">
                  <c:v>12.108000000000001</c:v>
                </c:pt>
                <c:pt idx="13">
                  <c:v>11.4</c:v>
                </c:pt>
                <c:pt idx="14">
                  <c:v>11.58</c:v>
                </c:pt>
                <c:pt idx="15">
                  <c:v>28.077000000000009</c:v>
                </c:pt>
                <c:pt idx="16">
                  <c:v>29.45999999999999</c:v>
                </c:pt>
                <c:pt idx="17">
                  <c:v>84.474000000000004</c:v>
                </c:pt>
                <c:pt idx="18">
                  <c:v>40.663000000000011</c:v>
                </c:pt>
                <c:pt idx="19">
                  <c:v>34.200000000000003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55800"/>
        <c:axId val="143356192"/>
      </c:lineChart>
      <c:catAx>
        <c:axId val="143355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356192"/>
        <c:crosses val="autoZero"/>
        <c:auto val="1"/>
        <c:lblAlgn val="ctr"/>
        <c:lblOffset val="100"/>
        <c:noMultiLvlLbl val="0"/>
      </c:catAx>
      <c:valAx>
        <c:axId val="143356192"/>
        <c:scaling>
          <c:orientation val="minMax"/>
        </c:scaling>
        <c:delete val="0"/>
        <c:axPos val="l"/>
        <c:majorGridlines/>
        <c:numFmt formatCode="###\ ##0.0" sourceLinked="1"/>
        <c:majorTickMark val="out"/>
        <c:minorTickMark val="none"/>
        <c:tickLblPos val="nextTo"/>
        <c:crossAx val="143355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33177829445297"/>
          <c:y val="1.26091759035321E-2"/>
          <c:w val="0.22998666751226499"/>
          <c:h val="0.9618014308951440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79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factores de crescimento economico no pib, PAISES SELECCIOANDOS DE 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9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6.8360074237582225E-2"/>
          <c:y val="1.4809626607605085E-2"/>
          <c:w val="0.91629822422824758"/>
          <c:h val="0.46684388821327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1970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Sheet2!$C$4:$C$41</c:f>
              <c:numCache>
                <c:formatCode>0.0</c:formatCode>
                <c:ptCount val="38"/>
                <c:pt idx="0">
                  <c:v>37537.582427482397</c:v>
                </c:pt>
                <c:pt idx="1">
                  <c:v>25648.351655116101</c:v>
                </c:pt>
                <c:pt idx="2">
                  <c:v>3217.582418431</c:v>
                </c:pt>
                <c:pt idx="3">
                  <c:v>8418.4615406817993</c:v>
                </c:pt>
                <c:pt idx="4">
                  <c:v>2117.8021983607</c:v>
                </c:pt>
                <c:pt idx="5">
                  <c:v>2038.681319219</c:v>
                </c:pt>
                <c:pt idx="6">
                  <c:v>35213.857569835702</c:v>
                </c:pt>
                <c:pt idx="7">
                  <c:v>24141.614639663101</c:v>
                </c:pt>
                <c:pt idx="8">
                  <c:v>3989.2270075542001</c:v>
                </c:pt>
                <c:pt idx="9">
                  <c:v>7233.9324550604997</c:v>
                </c:pt>
                <c:pt idx="10">
                  <c:v>2475.0311320513001</c:v>
                </c:pt>
                <c:pt idx="11">
                  <c:v>2620.9171134121002</c:v>
                </c:pt>
                <c:pt idx="12">
                  <c:v>9558.9153522525994</c:v>
                </c:pt>
                <c:pt idx="13">
                  <c:v>6462.2804306294001</c:v>
                </c:pt>
                <c:pt idx="14">
                  <c:v>1436.4706825075</c:v>
                </c:pt>
                <c:pt idx="15">
                  <c:v>1638.5567098244001</c:v>
                </c:pt>
                <c:pt idx="16">
                  <c:v>1399.6581044217</c:v>
                </c:pt>
                <c:pt idx="17">
                  <c:v>1314.8891704268001</c:v>
                </c:pt>
                <c:pt idx="18">
                  <c:v>10192.830297094501</c:v>
                </c:pt>
                <c:pt idx="19">
                  <c:v>7881.4316904547004</c:v>
                </c:pt>
                <c:pt idx="20">
                  <c:v>793.67969125189995</c:v>
                </c:pt>
                <c:pt idx="21">
                  <c:v>2691.3055079389001</c:v>
                </c:pt>
                <c:pt idx="22">
                  <c:v>2533.6637806183999</c:v>
                </c:pt>
                <c:pt idx="23">
                  <c:v>157.6417273205</c:v>
                </c:pt>
                <c:pt idx="24">
                  <c:v>922.20513817339997</c:v>
                </c:pt>
                <c:pt idx="25">
                  <c:v>1382.2293202481001</c:v>
                </c:pt>
                <c:pt idx="26">
                  <c:v>5658.9147288284003</c:v>
                </c:pt>
                <c:pt idx="27">
                  <c:v>4004.8578812403998</c:v>
                </c:pt>
                <c:pt idx="28">
                  <c:v>1070.3617571335999</c:v>
                </c:pt>
                <c:pt idx="29">
                  <c:v>734.23772611720005</c:v>
                </c:pt>
                <c:pt idx="30">
                  <c:v>1195.2713178603001</c:v>
                </c:pt>
                <c:pt idx="31">
                  <c:v>4943.6175711872002</c:v>
                </c:pt>
                <c:pt idx="32">
                  <c:v>13830.128863636401</c:v>
                </c:pt>
                <c:pt idx="33">
                  <c:v>5193.8422727273</c:v>
                </c:pt>
                <c:pt idx="34">
                  <c:v>2740.6547727273</c:v>
                </c:pt>
                <c:pt idx="35">
                  <c:v>6519.3488636364</c:v>
                </c:pt>
                <c:pt idx="36">
                  <c:v>3053.6195454545</c:v>
                </c:pt>
                <c:pt idx="37">
                  <c:v>2424.0661363636</c:v>
                </c:pt>
              </c:numCache>
            </c:numRef>
          </c:val>
        </c:ser>
        <c:ser>
          <c:idx val="1"/>
          <c:order val="1"/>
          <c:tx>
            <c:strRef>
              <c:f>Sheet2!$D$3</c:f>
              <c:strCache>
                <c:ptCount val="1"/>
                <c:pt idx="0">
                  <c:v>1974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Sheet2!$D$4:$D$41</c:f>
              <c:numCache>
                <c:formatCode>0.0</c:formatCode>
                <c:ptCount val="38"/>
                <c:pt idx="0">
                  <c:v>52616.506445369901</c:v>
                </c:pt>
                <c:pt idx="1">
                  <c:v>34739.603458380203</c:v>
                </c:pt>
                <c:pt idx="2">
                  <c:v>5917.1815407141003</c:v>
                </c:pt>
                <c:pt idx="3">
                  <c:v>10918.846938155801</c:v>
                </c:pt>
                <c:pt idx="4">
                  <c:v>2991.9307610078999</c:v>
                </c:pt>
                <c:pt idx="5">
                  <c:v>2674.5340500118</c:v>
                </c:pt>
                <c:pt idx="6">
                  <c:v>91887.958745461598</c:v>
                </c:pt>
                <c:pt idx="7">
                  <c:v>66142.314008075802</c:v>
                </c:pt>
                <c:pt idx="8">
                  <c:v>8572.8062251783995</c:v>
                </c:pt>
                <c:pt idx="9">
                  <c:v>22338.983748341099</c:v>
                </c:pt>
                <c:pt idx="10">
                  <c:v>7051.5500192812997</c:v>
                </c:pt>
                <c:pt idx="11">
                  <c:v>12217.695255415099</c:v>
                </c:pt>
                <c:pt idx="12">
                  <c:v>17069.025140677801</c:v>
                </c:pt>
                <c:pt idx="13">
                  <c:v>10232.013099096701</c:v>
                </c:pt>
                <c:pt idx="14">
                  <c:v>3043.7399400558002</c:v>
                </c:pt>
                <c:pt idx="15">
                  <c:v>3789.1923952809002</c:v>
                </c:pt>
                <c:pt idx="16">
                  <c:v>3331.8124128046002</c:v>
                </c:pt>
                <c:pt idx="17">
                  <c:v>3242.8233472978</c:v>
                </c:pt>
                <c:pt idx="18">
                  <c:v>17461.831598508001</c:v>
                </c:pt>
                <c:pt idx="19">
                  <c:v>13361.416133070299</c:v>
                </c:pt>
                <c:pt idx="20">
                  <c:v>1310.4269744067999</c:v>
                </c:pt>
                <c:pt idx="21">
                  <c:v>4866.7506778326997</c:v>
                </c:pt>
                <c:pt idx="22">
                  <c:v>3959.1721171518002</c:v>
                </c:pt>
                <c:pt idx="23">
                  <c:v>907.57856068089995</c:v>
                </c:pt>
                <c:pt idx="24">
                  <c:v>1717.2546943631</c:v>
                </c:pt>
                <c:pt idx="25">
                  <c:v>2561.6174150699999</c:v>
                </c:pt>
                <c:pt idx="26">
                  <c:v>10542.635659187101</c:v>
                </c:pt>
                <c:pt idx="27">
                  <c:v>7438.2428942490997</c:v>
                </c:pt>
                <c:pt idx="28">
                  <c:v>1875.0904393249</c:v>
                </c:pt>
                <c:pt idx="29">
                  <c:v>2283.9534884311001</c:v>
                </c:pt>
                <c:pt idx="30">
                  <c:v>3067.5452197175</c:v>
                </c:pt>
                <c:pt idx="31">
                  <c:v>9387.3385015345993</c:v>
                </c:pt>
                <c:pt idx="32">
                  <c:v>30529.7186046512</c:v>
                </c:pt>
                <c:pt idx="33">
                  <c:v>8531.7199999999993</c:v>
                </c:pt>
                <c:pt idx="34">
                  <c:v>5268.3632558139998</c:v>
                </c:pt>
                <c:pt idx="35">
                  <c:v>11401.1874418605</c:v>
                </c:pt>
                <c:pt idx="36">
                  <c:v>12468.122558139499</c:v>
                </c:pt>
                <c:pt idx="37">
                  <c:v>5310.8011627906999</c:v>
                </c:pt>
              </c:numCache>
            </c:numRef>
          </c:val>
        </c:ser>
        <c:ser>
          <c:idx val="2"/>
          <c:order val="2"/>
          <c:tx>
            <c:strRef>
              <c:f>Sheet2!$E$3</c:f>
              <c:strCache>
                <c:ptCount val="1"/>
                <c:pt idx="0">
                  <c:v>1978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Sheet2!$E$4:$E$41</c:f>
              <c:numCache>
                <c:formatCode>0.0</c:formatCode>
                <c:ptCount val="38"/>
                <c:pt idx="0">
                  <c:v>70538.713419469597</c:v>
                </c:pt>
                <c:pt idx="1">
                  <c:v>42802.3415038807</c:v>
                </c:pt>
                <c:pt idx="2">
                  <c:v>6807.6016438461002</c:v>
                </c:pt>
                <c:pt idx="3">
                  <c:v>17800.0102148029</c:v>
                </c:pt>
                <c:pt idx="4">
                  <c:v>5026.1716233753996</c:v>
                </c:pt>
                <c:pt idx="5">
                  <c:v>3299.4922037576998</c:v>
                </c:pt>
                <c:pt idx="6">
                  <c:v>168803.3538541538</c:v>
                </c:pt>
                <c:pt idx="7">
                  <c:v>115593.2118047789</c:v>
                </c:pt>
                <c:pt idx="8">
                  <c:v>16340.6761783968</c:v>
                </c:pt>
                <c:pt idx="9">
                  <c:v>38881.039171073397</c:v>
                </c:pt>
                <c:pt idx="10">
                  <c:v>11298.315388647299</c:v>
                </c:pt>
                <c:pt idx="11">
                  <c:v>13309.8886887427</c:v>
                </c:pt>
                <c:pt idx="12">
                  <c:v>16940.3253741648</c:v>
                </c:pt>
                <c:pt idx="13">
                  <c:v>11565.3383518888</c:v>
                </c:pt>
                <c:pt idx="14">
                  <c:v>2769.2250140415999</c:v>
                </c:pt>
                <c:pt idx="15">
                  <c:v>3168.0756476058</c:v>
                </c:pt>
                <c:pt idx="16">
                  <c:v>3335.9227470344999</c:v>
                </c:pt>
                <c:pt idx="17">
                  <c:v>3903.1925857055999</c:v>
                </c:pt>
                <c:pt idx="18">
                  <c:v>32864.249578052499</c:v>
                </c:pt>
                <c:pt idx="19">
                  <c:v>24709.914671385101</c:v>
                </c:pt>
                <c:pt idx="20">
                  <c:v>2433.7463237463999</c:v>
                </c:pt>
                <c:pt idx="21">
                  <c:v>7805.9184227797004</c:v>
                </c:pt>
                <c:pt idx="22">
                  <c:v>6972.4026821401003</c:v>
                </c:pt>
                <c:pt idx="23">
                  <c:v>833.51574063969997</c:v>
                </c:pt>
                <c:pt idx="24">
                  <c:v>3709.4168072490002</c:v>
                </c:pt>
                <c:pt idx="25">
                  <c:v>4191.9033328784999</c:v>
                </c:pt>
                <c:pt idx="26">
                  <c:v>9510.7841120584999</c:v>
                </c:pt>
                <c:pt idx="27">
                  <c:v>6579.7996574146</c:v>
                </c:pt>
                <c:pt idx="28">
                  <c:v>1639.9099023291999</c:v>
                </c:pt>
                <c:pt idx="29">
                  <c:v>1541.0476360077</c:v>
                </c:pt>
                <c:pt idx="30">
                  <c:v>2515.5544279819001</c:v>
                </c:pt>
                <c:pt idx="31">
                  <c:v>8455.2789542503997</c:v>
                </c:pt>
                <c:pt idx="32">
                  <c:v>45987.439069767403</c:v>
                </c:pt>
                <c:pt idx="33">
                  <c:v>18352.318837209299</c:v>
                </c:pt>
                <c:pt idx="34">
                  <c:v>10102.8095348837</c:v>
                </c:pt>
                <c:pt idx="35">
                  <c:v>30684.389767441899</c:v>
                </c:pt>
                <c:pt idx="36">
                  <c:v>10723.070930232599</c:v>
                </c:pt>
                <c:pt idx="37">
                  <c:v>16155.356046511601</c:v>
                </c:pt>
              </c:numCache>
            </c:numRef>
          </c:val>
        </c:ser>
        <c:ser>
          <c:idx val="3"/>
          <c:order val="3"/>
          <c:tx>
            <c:strRef>
              <c:f>Sheet2!$F$3</c:f>
              <c:strCache>
                <c:ptCount val="1"/>
                <c:pt idx="0">
                  <c:v>1980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Sheet2!$F$4:$F$41</c:f>
              <c:numCache>
                <c:formatCode>0.0</c:formatCode>
                <c:ptCount val="38"/>
                <c:pt idx="0">
                  <c:v>90386.080356507504</c:v>
                </c:pt>
                <c:pt idx="1">
                  <c:v>59975.534664929401</c:v>
                </c:pt>
                <c:pt idx="2">
                  <c:v>9891.0471922817997</c:v>
                </c:pt>
                <c:pt idx="3">
                  <c:v>21728.841247458</c:v>
                </c:pt>
                <c:pt idx="4">
                  <c:v>3795.1731771578002</c:v>
                </c:pt>
                <c:pt idx="5">
                  <c:v>4935.6915412777998</c:v>
                </c:pt>
                <c:pt idx="6">
                  <c:v>191124.80473557161</c:v>
                </c:pt>
                <c:pt idx="7">
                  <c:v>143343.60355167871</c:v>
                </c:pt>
                <c:pt idx="8">
                  <c:v>15780.9471800013</c:v>
                </c:pt>
                <c:pt idx="9">
                  <c:v>47781.201183892903</c:v>
                </c:pt>
                <c:pt idx="10">
                  <c:v>15780.9471800013</c:v>
                </c:pt>
                <c:pt idx="11">
                  <c:v>15780.9471800013</c:v>
                </c:pt>
                <c:pt idx="12">
                  <c:v>30336.422015435899</c:v>
                </c:pt>
                <c:pt idx="13">
                  <c:v>20591.3285790769</c:v>
                </c:pt>
                <c:pt idx="14">
                  <c:v>4277.9625160769001</c:v>
                </c:pt>
                <c:pt idx="15">
                  <c:v>6694.3707230768996</c:v>
                </c:pt>
                <c:pt idx="16">
                  <c:v>6621.1076237949001</c:v>
                </c:pt>
                <c:pt idx="17">
                  <c:v>7878.7209801026002</c:v>
                </c:pt>
                <c:pt idx="18">
                  <c:v>47204.011074665599</c:v>
                </c:pt>
                <c:pt idx="19">
                  <c:v>35387.4917997913</c:v>
                </c:pt>
                <c:pt idx="20">
                  <c:v>4102.1805098512996</c:v>
                </c:pt>
                <c:pt idx="21">
                  <c:v>11703.5968288432</c:v>
                </c:pt>
                <c:pt idx="22">
                  <c:v>10912.826141961599</c:v>
                </c:pt>
                <c:pt idx="23">
                  <c:v>790.7706868816</c:v>
                </c:pt>
                <c:pt idx="24">
                  <c:v>5206.6723807554999</c:v>
                </c:pt>
                <c:pt idx="25">
                  <c:v>6701.2363353977998</c:v>
                </c:pt>
                <c:pt idx="26">
                  <c:v>16156.005473404201</c:v>
                </c:pt>
                <c:pt idx="27">
                  <c:v>9962.8066307027002</c:v>
                </c:pt>
                <c:pt idx="28">
                  <c:v>2792.7067276905</c:v>
                </c:pt>
                <c:pt idx="29">
                  <c:v>3717.2978507572998</c:v>
                </c:pt>
                <c:pt idx="30">
                  <c:v>4749.4965038936998</c:v>
                </c:pt>
                <c:pt idx="31">
                  <c:v>13677.414552853799</c:v>
                </c:pt>
                <c:pt idx="32">
                  <c:v>69147.361860465098</c:v>
                </c:pt>
                <c:pt idx="33">
                  <c:v>26130.2897674419</c:v>
                </c:pt>
                <c:pt idx="34">
                  <c:v>14701.423255813999</c:v>
                </c:pt>
                <c:pt idx="35">
                  <c:v>26607.149534883702</c:v>
                </c:pt>
                <c:pt idx="36">
                  <c:v>21842.024186046499</c:v>
                </c:pt>
                <c:pt idx="37">
                  <c:v>16261.9195348837</c:v>
                </c:pt>
              </c:numCache>
            </c:numRef>
          </c:val>
        </c:ser>
        <c:ser>
          <c:idx val="4"/>
          <c:order val="4"/>
          <c:tx>
            <c:strRef>
              <c:f>Sheet2!$G$3</c:f>
              <c:strCache>
                <c:ptCount val="1"/>
                <c:pt idx="0">
                  <c:v>1981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Sheet2!$G$4:$G$41</c:f>
              <c:numCache>
                <c:formatCode>0.0</c:formatCode>
                <c:ptCount val="38"/>
                <c:pt idx="0">
                  <c:v>93471.027314990497</c:v>
                </c:pt>
                <c:pt idx="1">
                  <c:v>63366.469268690998</c:v>
                </c:pt>
                <c:pt idx="2">
                  <c:v>10385.205350878599</c:v>
                </c:pt>
                <c:pt idx="3">
                  <c:v>20185.328710158399</c:v>
                </c:pt>
                <c:pt idx="4">
                  <c:v>5370.2168514604</c:v>
                </c:pt>
                <c:pt idx="5">
                  <c:v>5798.5804524524001</c:v>
                </c:pt>
                <c:pt idx="6">
                  <c:v>225557.7006094009</c:v>
                </c:pt>
                <c:pt idx="7">
                  <c:v>153349.45982025281</c:v>
                </c:pt>
                <c:pt idx="8">
                  <c:v>18114.094768411702</c:v>
                </c:pt>
                <c:pt idx="9">
                  <c:v>54094.1460207364</c:v>
                </c:pt>
                <c:pt idx="10">
                  <c:v>18114.094768411702</c:v>
                </c:pt>
                <c:pt idx="11">
                  <c:v>18114.094768411702</c:v>
                </c:pt>
                <c:pt idx="12">
                  <c:v>36374.1641735128</c:v>
                </c:pt>
                <c:pt idx="13">
                  <c:v>26264.902102717901</c:v>
                </c:pt>
                <c:pt idx="14">
                  <c:v>5349.8655419999996</c:v>
                </c:pt>
                <c:pt idx="15">
                  <c:v>8409.1706022563994</c:v>
                </c:pt>
                <c:pt idx="16">
                  <c:v>5639.8690095128004</c:v>
                </c:pt>
                <c:pt idx="17">
                  <c:v>9250.6986420513003</c:v>
                </c:pt>
                <c:pt idx="18">
                  <c:v>51437.351220944503</c:v>
                </c:pt>
                <c:pt idx="19">
                  <c:v>39735.863013471797</c:v>
                </c:pt>
                <c:pt idx="20">
                  <c:v>4633.9046861452998</c:v>
                </c:pt>
                <c:pt idx="21">
                  <c:v>13798.6078893459</c:v>
                </c:pt>
                <c:pt idx="22">
                  <c:v>12506.002619344201</c:v>
                </c:pt>
                <c:pt idx="23">
                  <c:v>1292.6052699833999</c:v>
                </c:pt>
                <c:pt idx="24">
                  <c:v>4222.0151712402003</c:v>
                </c:pt>
                <c:pt idx="25">
                  <c:v>7151.1941390966003</c:v>
                </c:pt>
                <c:pt idx="26">
                  <c:v>19734.2950099915</c:v>
                </c:pt>
                <c:pt idx="27">
                  <c:v>12548.472951706601</c:v>
                </c:pt>
                <c:pt idx="28">
                  <c:v>3479.4964931763002</c:v>
                </c:pt>
                <c:pt idx="29">
                  <c:v>5188.9547686999003</c:v>
                </c:pt>
                <c:pt idx="30">
                  <c:v>5812.6624960544004</c:v>
                </c:pt>
                <c:pt idx="31">
                  <c:v>17129.9897234446</c:v>
                </c:pt>
                <c:pt idx="32">
                  <c:v>77581.838139534899</c:v>
                </c:pt>
                <c:pt idx="33">
                  <c:v>30873.517209302299</c:v>
                </c:pt>
                <c:pt idx="34">
                  <c:v>17784.086511627898</c:v>
                </c:pt>
                <c:pt idx="35">
                  <c:v>27716.504651162799</c:v>
                </c:pt>
                <c:pt idx="36">
                  <c:v>22902.907209302299</c:v>
                </c:pt>
                <c:pt idx="37">
                  <c:v>18388.1546511628</c:v>
                </c:pt>
              </c:numCache>
            </c:numRef>
          </c:val>
        </c:ser>
        <c:ser>
          <c:idx val="5"/>
          <c:order val="5"/>
          <c:tx>
            <c:strRef>
              <c:f>Sheet2!$H$3</c:f>
              <c:strCache>
                <c:ptCount val="1"/>
                <c:pt idx="0">
                  <c:v>1983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rgbClr val="FFC000"/>
              </a:solidFill>
              <a:prstDash val="sysDash"/>
            </a:ln>
            <a:effectLst/>
          </c:spPr>
          <c:invertIfNegative val="0"/>
          <c:cat>
            <c:multiLvlStrRef>
              <c:f>Sheet2!$A$4:$B$41</c:f>
              <c:multiLvlStrCache>
                <c:ptCount val="38"/>
                <c:lvl>
                  <c:pt idx="0">
                    <c:v>Gross domestic product (GDP)</c:v>
                  </c:pt>
                  <c:pt idx="1">
                    <c:v>    Household consumption expenditure (including NPISH)</c:v>
                  </c:pt>
                  <c:pt idx="2">
                    <c:v>    General government final consumption expenditure</c:v>
                  </c:pt>
                  <c:pt idx="3">
                    <c:v>  Gross capital formation</c:v>
                  </c:pt>
                  <c:pt idx="4">
                    <c:v>  Exports of goods and services</c:v>
                  </c:pt>
                  <c:pt idx="5">
                    <c:v>  Imports of goods and services</c:v>
                  </c:pt>
                  <c:pt idx="6">
                    <c:v>Gross domestic product (GDP)</c:v>
                  </c:pt>
                  <c:pt idx="7">
                    <c:v>    Household consumption expenditure (including NPISH)</c:v>
                  </c:pt>
                  <c:pt idx="8">
                    <c:v>    General government final consumption expenditure</c:v>
                  </c:pt>
                  <c:pt idx="9">
                    <c:v>  Gross capital formation</c:v>
                  </c:pt>
                  <c:pt idx="10">
                    <c:v>  Exports of goods and services</c:v>
                  </c:pt>
                  <c:pt idx="11">
                    <c:v>  Imports of goods and services</c:v>
                  </c:pt>
                  <c:pt idx="12">
                    <c:v>Gross domestic product (GDP)</c:v>
                  </c:pt>
                  <c:pt idx="13">
                    <c:v>    Household consumption expenditure (including NPISH)</c:v>
                  </c:pt>
                  <c:pt idx="14">
                    <c:v>    General government final consumption expenditure</c:v>
                  </c:pt>
                  <c:pt idx="15">
                    <c:v>  Gross capital formation</c:v>
                  </c:pt>
                  <c:pt idx="16">
                    <c:v>  Exports of goods and services</c:v>
                  </c:pt>
                  <c:pt idx="17">
                    <c:v>  Imports of goods and services</c:v>
                  </c:pt>
                  <c:pt idx="18">
                    <c:v>Gross domestic product (GDP)</c:v>
                  </c:pt>
                  <c:pt idx="19">
                    <c:v>    Household consumption expenditure (including NPISH)</c:v>
                  </c:pt>
                  <c:pt idx="20">
                    <c:v>    General government final consumption expenditure</c:v>
                  </c:pt>
                  <c:pt idx="21">
                    <c:v>  Gross capital formation</c:v>
                  </c:pt>
                  <c:pt idx="22">
                    <c:v>    Gross fixed capital formation</c:v>
                  </c:pt>
                  <c:pt idx="23">
                    <c:v>    Changes in inventories</c:v>
                  </c:pt>
                  <c:pt idx="24">
                    <c:v>  Exports of goods and services</c:v>
                  </c:pt>
                  <c:pt idx="25">
                    <c:v>  Imports of goods and services</c:v>
                  </c:pt>
                  <c:pt idx="26">
                    <c:v>Gross domestic product (GDP)</c:v>
                  </c:pt>
                  <c:pt idx="27">
                    <c:v>    Household consumption expenditure (including NPISH)</c:v>
                  </c:pt>
                  <c:pt idx="28">
                    <c:v>    General government final consumption expenditure</c:v>
                  </c:pt>
                  <c:pt idx="29">
                    <c:v>  Gross capital formation</c:v>
                  </c:pt>
                  <c:pt idx="30">
                    <c:v>  Imports of goods and services</c:v>
                  </c:pt>
                  <c:pt idx="31">
                    <c:v>Total value added</c:v>
                  </c:pt>
                  <c:pt idx="32">
                    <c:v>Gross domestic product (GDP)</c:v>
                  </c:pt>
                  <c:pt idx="33">
                    <c:v>    Household consumption expenditure (including NPISH)</c:v>
                  </c:pt>
                  <c:pt idx="34">
                    <c:v>    General government final consumption expenditure</c:v>
                  </c:pt>
                  <c:pt idx="35">
                    <c:v>  Gross capital formation</c:v>
                  </c:pt>
                  <c:pt idx="36">
                    <c:v>  Exports of goods and services</c:v>
                  </c:pt>
                  <c:pt idx="37">
                    <c:v>  Imports of goods and services</c:v>
                  </c:pt>
                </c:lvl>
                <c:lvl>
                  <c:pt idx="0">
                    <c:v>          Argentina</c:v>
                  </c:pt>
                  <c:pt idx="6">
                    <c:v>          Brazil</c:v>
                  </c:pt>
                  <c:pt idx="12">
                    <c:v>          Chile</c:v>
                  </c:pt>
                  <c:pt idx="18">
                    <c:v>          Colombia</c:v>
                  </c:pt>
                  <c:pt idx="26">
                    <c:v>          Peru</c:v>
                  </c:pt>
                  <c:pt idx="32">
                    <c:v>          Venezuela</c:v>
                  </c:pt>
                </c:lvl>
              </c:multiLvlStrCache>
            </c:multiLvlStrRef>
          </c:cat>
          <c:val>
            <c:numRef>
              <c:f>Sheet2!$H$4:$H$41</c:f>
              <c:numCache>
                <c:formatCode>0.0</c:formatCode>
                <c:ptCount val="38"/>
                <c:pt idx="0">
                  <c:v>104036.9569284389</c:v>
                </c:pt>
                <c:pt idx="1">
                  <c:v>68898.657485655494</c:v>
                </c:pt>
                <c:pt idx="2">
                  <c:v>11107.668174169499</c:v>
                </c:pt>
                <c:pt idx="3">
                  <c:v>20674.677213991301</c:v>
                </c:pt>
                <c:pt idx="4">
                  <c:v>7905.7006584770998</c:v>
                </c:pt>
                <c:pt idx="5">
                  <c:v>5110.1306063530001</c:v>
                </c:pt>
                <c:pt idx="6">
                  <c:v>170392.08489128429</c:v>
                </c:pt>
                <c:pt idx="7">
                  <c:v>122337.912889042</c:v>
                </c:pt>
                <c:pt idx="8">
                  <c:v>16018.057334080801</c:v>
                </c:pt>
                <c:pt idx="9">
                  <c:v>27671.194044624601</c:v>
                </c:pt>
                <c:pt idx="10">
                  <c:v>18941.352797550499</c:v>
                </c:pt>
                <c:pt idx="11">
                  <c:v>16018.057334080801</c:v>
                </c:pt>
                <c:pt idx="12">
                  <c:v>21440.416445340899</c:v>
                </c:pt>
                <c:pt idx="13">
                  <c:v>14751.118583064301</c:v>
                </c:pt>
                <c:pt idx="14">
                  <c:v>3485.3874332029</c:v>
                </c:pt>
                <c:pt idx="15">
                  <c:v>2508.8344965455999</c:v>
                </c:pt>
                <c:pt idx="16">
                  <c:v>5020.0483372410999</c:v>
                </c:pt>
                <c:pt idx="17">
                  <c:v>4464.1678604235003</c:v>
                </c:pt>
                <c:pt idx="18">
                  <c:v>54742.008224888297</c:v>
                </c:pt>
                <c:pt idx="19">
                  <c:v>42397.621365945401</c:v>
                </c:pt>
                <c:pt idx="20">
                  <c:v>5182.2381708310004</c:v>
                </c:pt>
                <c:pt idx="21">
                  <c:v>14174.617734871899</c:v>
                </c:pt>
                <c:pt idx="22">
                  <c:v>12963.001910249701</c:v>
                </c:pt>
                <c:pt idx="23">
                  <c:v>1211.6158246222001</c:v>
                </c:pt>
                <c:pt idx="24">
                  <c:v>3859.7697127564002</c:v>
                </c:pt>
                <c:pt idx="25">
                  <c:v>6712.0600898212997</c:v>
                </c:pt>
                <c:pt idx="26">
                  <c:v>15579.369215849099</c:v>
                </c:pt>
                <c:pt idx="27">
                  <c:v>10189.1470409186</c:v>
                </c:pt>
                <c:pt idx="28">
                  <c:v>3027.5878407372002</c:v>
                </c:pt>
                <c:pt idx="29">
                  <c:v>3062.1333520322</c:v>
                </c:pt>
                <c:pt idx="30">
                  <c:v>3945.0179368162999</c:v>
                </c:pt>
                <c:pt idx="31">
                  <c:v>13588.073032591699</c:v>
                </c:pt>
                <c:pt idx="32">
                  <c:v>79019.183488372102</c:v>
                </c:pt>
                <c:pt idx="33">
                  <c:v>36159.135116279103</c:v>
                </c:pt>
                <c:pt idx="34">
                  <c:v>17670.8653488372</c:v>
                </c:pt>
                <c:pt idx="35">
                  <c:v>14470.346744185999</c:v>
                </c:pt>
                <c:pt idx="36">
                  <c:v>18929.515813953501</c:v>
                </c:pt>
                <c:pt idx="37">
                  <c:v>10706.2486046512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31"/>
        <c:axId val="144285176"/>
        <c:axId val="144284784"/>
      </c:barChart>
      <c:catAx>
        <c:axId val="14428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4284784"/>
        <c:crosses val="autoZero"/>
        <c:auto val="1"/>
        <c:lblAlgn val="ctr"/>
        <c:lblOffset val="100"/>
        <c:noMultiLvlLbl val="0"/>
      </c:catAx>
      <c:valAx>
        <c:axId val="14428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4428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60" baseline="0"/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          Argentina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Sheet1!$B$6:$Q$6</c:f>
              <c:numCache>
                <c:formatCode>General</c:formatCode>
                <c:ptCount val="16"/>
                <c:pt idx="0">
                  <c:v>89.77</c:v>
                </c:pt>
                <c:pt idx="1">
                  <c:v>55.59</c:v>
                </c:pt>
                <c:pt idx="2">
                  <c:v>244.68</c:v>
                </c:pt>
                <c:pt idx="3">
                  <c:v>144</c:v>
                </c:pt>
                <c:pt idx="4">
                  <c:v>250</c:v>
                </c:pt>
                <c:pt idx="5">
                  <c:v>206</c:v>
                </c:pt>
                <c:pt idx="6">
                  <c:v>678</c:v>
                </c:pt>
                <c:pt idx="7">
                  <c:v>837</c:v>
                </c:pt>
                <c:pt idx="8">
                  <c:v>227</c:v>
                </c:pt>
                <c:pt idx="9">
                  <c:v>185</c:v>
                </c:pt>
                <c:pt idx="10">
                  <c:v>268</c:v>
                </c:pt>
                <c:pt idx="11">
                  <c:v>919</c:v>
                </c:pt>
                <c:pt idx="12">
                  <c:v>574</c:v>
                </c:pt>
                <c:pt idx="13">
                  <c:v>-19</c:v>
                </c:pt>
                <c:pt idx="14">
                  <c:v>1147</c:v>
                </c:pt>
                <c:pt idx="15">
                  <c:v>1028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          Bolivia 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Sheet1!$B$7:$Q$7</c:f>
              <c:numCache>
                <c:formatCode>General</c:formatCode>
                <c:ptCount val="16"/>
                <c:pt idx="0">
                  <c:v>19.763999999999989</c:v>
                </c:pt>
                <c:pt idx="1">
                  <c:v>61.597000000000001</c:v>
                </c:pt>
                <c:pt idx="2">
                  <c:v>50.551000000000002</c:v>
                </c:pt>
                <c:pt idx="3">
                  <c:v>60.165000000000013</c:v>
                </c:pt>
                <c:pt idx="4">
                  <c:v>69.662000000000006</c:v>
                </c:pt>
                <c:pt idx="5">
                  <c:v>43.587000000000003</c:v>
                </c:pt>
                <c:pt idx="6">
                  <c:v>47</c:v>
                </c:pt>
                <c:pt idx="7">
                  <c:v>75.7</c:v>
                </c:pt>
                <c:pt idx="8">
                  <c:v>31.1</c:v>
                </c:pt>
                <c:pt idx="9">
                  <c:v>7</c:v>
                </c:pt>
                <c:pt idx="10">
                  <c:v>7</c:v>
                </c:pt>
                <c:pt idx="11">
                  <c:v>10</c:v>
                </c:pt>
                <c:pt idx="12">
                  <c:v>13.4</c:v>
                </c:pt>
                <c:pt idx="13">
                  <c:v>38.1</c:v>
                </c:pt>
                <c:pt idx="14">
                  <c:v>31.9</c:v>
                </c:pt>
                <c:pt idx="15">
                  <c:v>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Sheet1!$A$8</c:f>
              <c:strCache>
                <c:ptCount val="1"/>
                <c:pt idx="0">
                  <c:v>          Brazil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Sheet1!$B$8:$Q$8</c:f>
              <c:numCache>
                <c:formatCode>General</c:formatCode>
                <c:ptCount val="16"/>
                <c:pt idx="0">
                  <c:v>391.7</c:v>
                </c:pt>
                <c:pt idx="1">
                  <c:v>1202.8</c:v>
                </c:pt>
                <c:pt idx="2">
                  <c:v>1391.1</c:v>
                </c:pt>
                <c:pt idx="3">
                  <c:v>1827.2</c:v>
                </c:pt>
                <c:pt idx="4">
                  <c:v>2180.3000000000002</c:v>
                </c:pt>
                <c:pt idx="5">
                  <c:v>2407.8000000000002</c:v>
                </c:pt>
                <c:pt idx="6">
                  <c:v>1910.2</c:v>
                </c:pt>
                <c:pt idx="7">
                  <c:v>2521.9</c:v>
                </c:pt>
                <c:pt idx="8">
                  <c:v>3115.2</c:v>
                </c:pt>
                <c:pt idx="9">
                  <c:v>1326.1</c:v>
                </c:pt>
                <c:pt idx="10">
                  <c:v>1501.2</c:v>
                </c:pt>
                <c:pt idx="11">
                  <c:v>1418.4</c:v>
                </c:pt>
                <c:pt idx="12">
                  <c:v>317.15100000000001</c:v>
                </c:pt>
                <c:pt idx="13">
                  <c:v>1169.0999999999999</c:v>
                </c:pt>
                <c:pt idx="14">
                  <c:v>2805</c:v>
                </c:pt>
                <c:pt idx="15">
                  <c:v>1129.9000000000001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Sheet1!$A$9</c:f>
              <c:strCache>
                <c:ptCount val="1"/>
                <c:pt idx="0">
                  <c:v>          Chile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Sheet1!$B$9:$Q$9</c:f>
              <c:numCache>
                <c:formatCode>General</c:formatCode>
                <c:ptCount val="16"/>
                <c:pt idx="0">
                  <c:v>12.33</c:v>
                </c:pt>
                <c:pt idx="1">
                  <c:v>37.350999999999999</c:v>
                </c:pt>
                <c:pt idx="2">
                  <c:v>44.707000000000001</c:v>
                </c:pt>
                <c:pt idx="3">
                  <c:v>28.446999999999981</c:v>
                </c:pt>
                <c:pt idx="4">
                  <c:v>224.53200000000001</c:v>
                </c:pt>
                <c:pt idx="5">
                  <c:v>265.81599999999958</c:v>
                </c:pt>
                <c:pt idx="6">
                  <c:v>213.2</c:v>
                </c:pt>
                <c:pt idx="7">
                  <c:v>383</c:v>
                </c:pt>
                <c:pt idx="8">
                  <c:v>400.8</c:v>
                </c:pt>
                <c:pt idx="9">
                  <c:v>135.30000000000001</c:v>
                </c:pt>
                <c:pt idx="10">
                  <c:v>77.599999999999994</c:v>
                </c:pt>
                <c:pt idx="11">
                  <c:v>144.30000000000001</c:v>
                </c:pt>
                <c:pt idx="12">
                  <c:v>315.5</c:v>
                </c:pt>
                <c:pt idx="13">
                  <c:v>890.5</c:v>
                </c:pt>
                <c:pt idx="14">
                  <c:v>967.9</c:v>
                </c:pt>
                <c:pt idx="15">
                  <c:v>1283.7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          Colombia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Sheet1!$B$10:$Q$10</c:f>
              <c:numCache>
                <c:formatCode>General</c:formatCode>
                <c:ptCount val="16"/>
                <c:pt idx="0">
                  <c:v>43</c:v>
                </c:pt>
                <c:pt idx="1">
                  <c:v>37.07</c:v>
                </c:pt>
                <c:pt idx="2">
                  <c:v>25</c:v>
                </c:pt>
                <c:pt idx="3">
                  <c:v>65</c:v>
                </c:pt>
                <c:pt idx="4">
                  <c:v>107</c:v>
                </c:pt>
                <c:pt idx="5">
                  <c:v>127</c:v>
                </c:pt>
                <c:pt idx="6">
                  <c:v>157.13999999999999</c:v>
                </c:pt>
                <c:pt idx="7">
                  <c:v>265</c:v>
                </c:pt>
                <c:pt idx="8">
                  <c:v>366</c:v>
                </c:pt>
                <c:pt idx="9">
                  <c:v>618</c:v>
                </c:pt>
                <c:pt idx="10">
                  <c:v>584</c:v>
                </c:pt>
                <c:pt idx="11">
                  <c:v>1023</c:v>
                </c:pt>
                <c:pt idx="12">
                  <c:v>674</c:v>
                </c:pt>
                <c:pt idx="13">
                  <c:v>319</c:v>
                </c:pt>
                <c:pt idx="14">
                  <c:v>203</c:v>
                </c:pt>
                <c:pt idx="15">
                  <c:v>576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Sheet1!$A$11</c:f>
              <c:strCache>
                <c:ptCount val="1"/>
                <c:pt idx="0">
                  <c:v>          Ecuador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Sheet1!$B$11:$Q$11</c:f>
              <c:numCache>
                <c:formatCode>General</c:formatCode>
                <c:ptCount val="16"/>
                <c:pt idx="0">
                  <c:v>88.6</c:v>
                </c:pt>
                <c:pt idx="1">
                  <c:v>95.3</c:v>
                </c:pt>
                <c:pt idx="2">
                  <c:v>-19.899999999999999</c:v>
                </c:pt>
                <c:pt idx="3">
                  <c:v>34.5</c:v>
                </c:pt>
                <c:pt idx="4">
                  <c:v>48.6</c:v>
                </c:pt>
                <c:pt idx="5">
                  <c:v>63.4</c:v>
                </c:pt>
                <c:pt idx="6">
                  <c:v>70</c:v>
                </c:pt>
                <c:pt idx="7">
                  <c:v>60</c:v>
                </c:pt>
                <c:pt idx="8">
                  <c:v>40</c:v>
                </c:pt>
                <c:pt idx="9">
                  <c:v>50</c:v>
                </c:pt>
                <c:pt idx="10">
                  <c:v>50</c:v>
                </c:pt>
                <c:pt idx="11">
                  <c:v>62</c:v>
                </c:pt>
                <c:pt idx="12">
                  <c:v>80.732299999999995</c:v>
                </c:pt>
                <c:pt idx="13">
                  <c:v>122.9002000000001</c:v>
                </c:pt>
                <c:pt idx="14">
                  <c:v>154.49800000000019</c:v>
                </c:pt>
                <c:pt idx="15">
                  <c:v>159.70009999999999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Sheet1!$A$12</c:f>
              <c:strCache>
                <c:ptCount val="1"/>
                <c:pt idx="0">
                  <c:v>          Paraguay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Sheet1!$B$12:$Q$12</c:f>
              <c:numCache>
                <c:formatCode>General</c:formatCode>
                <c:ptCount val="16"/>
                <c:pt idx="0">
                  <c:v>4.7519999999999998</c:v>
                </c:pt>
                <c:pt idx="1">
                  <c:v>19.99599999999996</c:v>
                </c:pt>
                <c:pt idx="2">
                  <c:v>22.158000000000001</c:v>
                </c:pt>
                <c:pt idx="3">
                  <c:v>23.916</c:v>
                </c:pt>
                <c:pt idx="4">
                  <c:v>3.113</c:v>
                </c:pt>
                <c:pt idx="5">
                  <c:v>51.866999999999997</c:v>
                </c:pt>
                <c:pt idx="6">
                  <c:v>29.788999999999959</c:v>
                </c:pt>
                <c:pt idx="7">
                  <c:v>38.573</c:v>
                </c:pt>
                <c:pt idx="8">
                  <c:v>36.706000000000003</c:v>
                </c:pt>
                <c:pt idx="9">
                  <c:v>5.0649999999999871</c:v>
                </c:pt>
                <c:pt idx="10">
                  <c:v>0.875000000000001</c:v>
                </c:pt>
                <c:pt idx="11">
                  <c:v>7.8689999999999882</c:v>
                </c:pt>
                <c:pt idx="12">
                  <c:v>31</c:v>
                </c:pt>
                <c:pt idx="13">
                  <c:v>8.5</c:v>
                </c:pt>
                <c:pt idx="14">
                  <c:v>6.2370000000000001</c:v>
                </c:pt>
                <c:pt idx="15">
                  <c:v>12.8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Sheet1!$A$13</c:f>
              <c:strCache>
                <c:ptCount val="1"/>
                <c:pt idx="0">
                  <c:v>          Peru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Sheet1!$B$13:$Q$13</c:f>
              <c:numCache>
                <c:formatCode>General</c:formatCode>
                <c:ptCount val="16"/>
                <c:pt idx="0">
                  <c:v>-13.96</c:v>
                </c:pt>
                <c:pt idx="1">
                  <c:v>81.104999999999976</c:v>
                </c:pt>
                <c:pt idx="2">
                  <c:v>71.888999999999982</c:v>
                </c:pt>
                <c:pt idx="3">
                  <c:v>42.02</c:v>
                </c:pt>
                <c:pt idx="4">
                  <c:v>17.257000000000001</c:v>
                </c:pt>
                <c:pt idx="5">
                  <c:v>36.522000000000013</c:v>
                </c:pt>
                <c:pt idx="6">
                  <c:v>27</c:v>
                </c:pt>
                <c:pt idx="7">
                  <c:v>125</c:v>
                </c:pt>
                <c:pt idx="8">
                  <c:v>48</c:v>
                </c:pt>
                <c:pt idx="9">
                  <c:v>38</c:v>
                </c:pt>
                <c:pt idx="10">
                  <c:v>-89</c:v>
                </c:pt>
                <c:pt idx="11">
                  <c:v>1</c:v>
                </c:pt>
                <c:pt idx="12">
                  <c:v>22</c:v>
                </c:pt>
                <c:pt idx="13">
                  <c:v>32</c:v>
                </c:pt>
                <c:pt idx="14">
                  <c:v>26</c:v>
                </c:pt>
                <c:pt idx="15">
                  <c:v>59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Sheet1!$A$14</c:f>
              <c:strCache>
                <c:ptCount val="1"/>
                <c:pt idx="0">
                  <c:v>          Suriname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Sheet1!$B$14:$Q$14</c:f>
              <c:numCache>
                <c:formatCode>General</c:formatCode>
                <c:ptCount val="16"/>
                <c:pt idx="0">
                  <c:v>-5</c:v>
                </c:pt>
                <c:pt idx="1">
                  <c:v>1.1599999999999979</c:v>
                </c:pt>
                <c:pt idx="2">
                  <c:v>1.06</c:v>
                </c:pt>
                <c:pt idx="3">
                  <c:v>-22.6</c:v>
                </c:pt>
                <c:pt idx="4">
                  <c:v>-13.5</c:v>
                </c:pt>
                <c:pt idx="5">
                  <c:v>-27.4</c:v>
                </c:pt>
                <c:pt idx="6">
                  <c:v>18.100000000000001</c:v>
                </c:pt>
                <c:pt idx="7">
                  <c:v>61.7</c:v>
                </c:pt>
                <c:pt idx="8">
                  <c:v>-11.1</c:v>
                </c:pt>
                <c:pt idx="9">
                  <c:v>81.5</c:v>
                </c:pt>
                <c:pt idx="10">
                  <c:v>-70.900000000000006</c:v>
                </c:pt>
                <c:pt idx="11">
                  <c:v>21.3</c:v>
                </c:pt>
                <c:pt idx="12">
                  <c:v>-60.4</c:v>
                </c:pt>
                <c:pt idx="13">
                  <c:v>-129.6</c:v>
                </c:pt>
                <c:pt idx="14">
                  <c:v>-171</c:v>
                </c:pt>
                <c:pt idx="15">
                  <c:v>-299.7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Sheet1!$A$15</c:f>
              <c:strCache>
                <c:ptCount val="1"/>
                <c:pt idx="0">
                  <c:v>          Uruguay</c:v>
                </c:pt>
              </c:strCache>
            </c:strRef>
          </c:tx>
          <c:marker>
            <c:symbol val="none"/>
          </c:marker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Sheet1!$B$15:$Q$15</c:f>
              <c:numCache>
                <c:formatCode>General</c:formatCode>
                <c:ptCount val="16"/>
                <c:pt idx="0">
                  <c:v>2.13</c:v>
                </c:pt>
                <c:pt idx="1">
                  <c:v>22.64</c:v>
                </c:pt>
                <c:pt idx="2">
                  <c:v>3.15</c:v>
                </c:pt>
                <c:pt idx="3">
                  <c:v>66</c:v>
                </c:pt>
                <c:pt idx="4">
                  <c:v>128.80000000000001</c:v>
                </c:pt>
                <c:pt idx="5">
                  <c:v>215.5</c:v>
                </c:pt>
                <c:pt idx="6">
                  <c:v>289.5</c:v>
                </c:pt>
                <c:pt idx="7">
                  <c:v>48.6</c:v>
                </c:pt>
                <c:pt idx="8">
                  <c:v>-13.7</c:v>
                </c:pt>
                <c:pt idx="9">
                  <c:v>5.6</c:v>
                </c:pt>
                <c:pt idx="10">
                  <c:v>3.4</c:v>
                </c:pt>
                <c:pt idx="11">
                  <c:v>-7.9</c:v>
                </c:pt>
                <c:pt idx="12">
                  <c:v>37</c:v>
                </c:pt>
                <c:pt idx="13">
                  <c:v>50.1</c:v>
                </c:pt>
                <c:pt idx="14">
                  <c:v>46.8</c:v>
                </c:pt>
                <c:pt idx="15">
                  <c:v>37.700000000000003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Sheet1!$A$16</c:f>
              <c:strCache>
                <c:ptCount val="1"/>
                <c:pt idx="0">
                  <c:v>          Venezuela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Sheet1!$B$5:$Q$5</c:f>
              <c:strCache>
                <c:ptCount val="16"/>
                <c:pt idx="0">
                  <c:v>1970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</c:strCache>
            </c:strRef>
          </c:cat>
          <c:val>
            <c:numRef>
              <c:f>Sheet1!$B$16:$Q$16</c:f>
              <c:numCache>
                <c:formatCode>General</c:formatCode>
                <c:ptCount val="16"/>
                <c:pt idx="0">
                  <c:v>-23</c:v>
                </c:pt>
                <c:pt idx="1">
                  <c:v>418</c:v>
                </c:pt>
                <c:pt idx="2">
                  <c:v>89.35</c:v>
                </c:pt>
                <c:pt idx="3">
                  <c:v>36.616</c:v>
                </c:pt>
                <c:pt idx="4">
                  <c:v>45.393000000000001</c:v>
                </c:pt>
                <c:pt idx="5">
                  <c:v>82.73</c:v>
                </c:pt>
                <c:pt idx="6">
                  <c:v>80.174999999999983</c:v>
                </c:pt>
                <c:pt idx="7">
                  <c:v>163.36200000000031</c:v>
                </c:pt>
                <c:pt idx="8">
                  <c:v>253.62799999999999</c:v>
                </c:pt>
                <c:pt idx="9">
                  <c:v>203.07599999999999</c:v>
                </c:pt>
                <c:pt idx="10">
                  <c:v>-775.45399999999938</c:v>
                </c:pt>
                <c:pt idx="11">
                  <c:v>98.995999999999995</c:v>
                </c:pt>
                <c:pt idx="12">
                  <c:v>-229.38900000000001</c:v>
                </c:pt>
                <c:pt idx="13">
                  <c:v>477.71999999999957</c:v>
                </c:pt>
                <c:pt idx="14">
                  <c:v>720.17600000000004</c:v>
                </c:pt>
                <c:pt idx="15">
                  <c:v>570.445999999999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36616"/>
        <c:axId val="142737008"/>
      </c:lineChart>
      <c:catAx>
        <c:axId val="142736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737008"/>
        <c:crosses val="autoZero"/>
        <c:auto val="1"/>
        <c:lblAlgn val="ctr"/>
        <c:lblOffset val="100"/>
        <c:noMultiLvlLbl val="0"/>
      </c:catAx>
      <c:valAx>
        <c:axId val="142737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736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62151523394001"/>
          <c:y val="8.0344406177091598E-2"/>
          <c:w val="0.163670032831601"/>
          <c:h val="0.83931100248120605"/>
        </c:manualLayout>
      </c:layout>
      <c:overlay val="0"/>
      <c:txPr>
        <a:bodyPr/>
        <a:lstStyle/>
        <a:p>
          <a:pPr>
            <a:defRPr sz="116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2188079628774E-2"/>
          <c:y val="2.75505171778864E-2"/>
          <c:w val="0.795497921103683"/>
          <c:h val="0.92936963090102898"/>
        </c:manualLayout>
      </c:layout>
      <c:lineChart>
        <c:grouping val="standard"/>
        <c:varyColors val="0"/>
        <c:ser>
          <c:idx val="1"/>
          <c:order val="0"/>
          <c:tx>
            <c:strRef>
              <c:f>'PIB PPA'!$C$4</c:f>
              <c:strCache>
                <c:ptCount val="1"/>
                <c:pt idx="0">
                  <c:v>Argentina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'PIB PPA'!$C$5:$C$16</c:f>
              <c:numCache>
                <c:formatCode>#,##0.0</c:formatCode>
                <c:ptCount val="12"/>
                <c:pt idx="0">
                  <c:v>136.00700000000001</c:v>
                </c:pt>
                <c:pt idx="1">
                  <c:v>140.23599999999999</c:v>
                </c:pt>
                <c:pt idx="2">
                  <c:v>144.107</c:v>
                </c:pt>
                <c:pt idx="3">
                  <c:v>155.4</c:v>
                </c:pt>
                <c:pt idx="4">
                  <c:v>164.45800000000071</c:v>
                </c:pt>
                <c:pt idx="5">
                  <c:v>157.68100000000001</c:v>
                </c:pt>
                <c:pt idx="6">
                  <c:v>172.673</c:v>
                </c:pt>
                <c:pt idx="7">
                  <c:v>181.875</c:v>
                </c:pt>
                <c:pt idx="8">
                  <c:v>184.40100000000001</c:v>
                </c:pt>
                <c:pt idx="9">
                  <c:v>177.96600000000001</c:v>
                </c:pt>
                <c:pt idx="10">
                  <c:v>182.36500000000001</c:v>
                </c:pt>
                <c:pt idx="11">
                  <c:v>208.559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'PIB PPA'!$D$4</c:f>
              <c:strCache>
                <c:ptCount val="1"/>
                <c:pt idx="0">
                  <c:v>Bolivia</c:v>
                </c:pt>
              </c:strCache>
            </c:strRef>
          </c:tx>
          <c:val>
            <c:numRef>
              <c:f>'PIB PPA'!$D$5:$D$16</c:f>
              <c:numCache>
                <c:formatCode>#,##0.0</c:formatCode>
                <c:ptCount val="12"/>
                <c:pt idx="0">
                  <c:v>9.6530000000000005</c:v>
                </c:pt>
                <c:pt idx="1">
                  <c:v>10.590999999999999</c:v>
                </c:pt>
                <c:pt idx="2">
                  <c:v>10.795</c:v>
                </c:pt>
                <c:pt idx="3">
                  <c:v>10.768000000000001</c:v>
                </c:pt>
                <c:pt idx="4">
                  <c:v>11.15</c:v>
                </c:pt>
                <c:pt idx="5">
                  <c:v>11.297000000000001</c:v>
                </c:pt>
                <c:pt idx="6">
                  <c:v>11.249000000000001</c:v>
                </c:pt>
                <c:pt idx="7">
                  <c:v>11.84</c:v>
                </c:pt>
                <c:pt idx="8">
                  <c:v>12.601000000000001</c:v>
                </c:pt>
                <c:pt idx="9">
                  <c:v>13.573</c:v>
                </c:pt>
                <c:pt idx="10">
                  <c:v>14.750999999999999</c:v>
                </c:pt>
                <c:pt idx="11">
                  <c:v>16.07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'PIB PPA'!$E$4</c:f>
              <c:strCache>
                <c:ptCount val="1"/>
                <c:pt idx="0">
                  <c:v>Brasil                     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'PIB PPA'!$E$5:$E$16</c:f>
              <c:numCache>
                <c:formatCode>#,##0.0</c:formatCode>
                <c:ptCount val="12"/>
                <c:pt idx="0">
                  <c:v>443.959</c:v>
                </c:pt>
                <c:pt idx="1">
                  <c:v>464.29299999999893</c:v>
                </c:pt>
                <c:pt idx="2">
                  <c:v>495.553</c:v>
                </c:pt>
                <c:pt idx="3">
                  <c:v>497.63799999999958</c:v>
                </c:pt>
                <c:pt idx="4">
                  <c:v>543.71900000000005</c:v>
                </c:pt>
                <c:pt idx="5">
                  <c:v>604.52499999999998</c:v>
                </c:pt>
                <c:pt idx="6">
                  <c:v>664.46599999999751</c:v>
                </c:pt>
                <c:pt idx="7">
                  <c:v>707.19400000000053</c:v>
                </c:pt>
                <c:pt idx="8">
                  <c:v>733.25800000000004</c:v>
                </c:pt>
                <c:pt idx="9">
                  <c:v>785.34399999999937</c:v>
                </c:pt>
                <c:pt idx="10">
                  <c:v>781.66399999999999</c:v>
                </c:pt>
                <c:pt idx="11">
                  <c:v>817.35099999999738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'PIB PPA'!$F$4</c:f>
              <c:strCache>
                <c:ptCount val="1"/>
                <c:pt idx="0">
                  <c:v>Chile                        </c:v>
                </c:pt>
              </c:strCache>
            </c:strRef>
          </c:tx>
          <c:val>
            <c:numRef>
              <c:f>'PIB PPA'!$F$5:$F$16</c:f>
              <c:numCache>
                <c:formatCode>#,##0.0</c:formatCode>
                <c:ptCount val="12"/>
                <c:pt idx="0">
                  <c:v>31.271000000000001</c:v>
                </c:pt>
                <c:pt idx="1">
                  <c:v>36.333000000000013</c:v>
                </c:pt>
                <c:pt idx="2">
                  <c:v>33.311999999999998</c:v>
                </c:pt>
                <c:pt idx="3">
                  <c:v>33.659000000000013</c:v>
                </c:pt>
                <c:pt idx="4">
                  <c:v>36.976999999999997</c:v>
                </c:pt>
                <c:pt idx="5">
                  <c:v>38.851999999999997</c:v>
                </c:pt>
                <c:pt idx="6">
                  <c:v>41.930999999999997</c:v>
                </c:pt>
                <c:pt idx="7">
                  <c:v>45.911000000000001</c:v>
                </c:pt>
                <c:pt idx="8">
                  <c:v>50.938000000000002</c:v>
                </c:pt>
                <c:pt idx="9">
                  <c:v>58.470999999999997</c:v>
                </c:pt>
                <c:pt idx="10">
                  <c:v>62.957999999999998</c:v>
                </c:pt>
                <c:pt idx="11">
                  <c:v>70.351999999999975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'PIB PPA'!$G$4</c:f>
              <c:strCache>
                <c:ptCount val="1"/>
                <c:pt idx="0">
                  <c:v>Colombia</c:v>
                </c:pt>
              </c:strCache>
            </c:strRef>
          </c:tx>
          <c:val>
            <c:numRef>
              <c:f>'PIB PPA'!$G$5:$G$16</c:f>
              <c:numCache>
                <c:formatCode>#,##0.0</c:formatCode>
                <c:ptCount val="12"/>
                <c:pt idx="0">
                  <c:v>58.804000000000002</c:v>
                </c:pt>
                <c:pt idx="1">
                  <c:v>65.792000000000002</c:v>
                </c:pt>
                <c:pt idx="2">
                  <c:v>70.468000000000004</c:v>
                </c:pt>
                <c:pt idx="3">
                  <c:v>74.408000000000001</c:v>
                </c:pt>
                <c:pt idx="4">
                  <c:v>79.787999999999997</c:v>
                </c:pt>
                <c:pt idx="5">
                  <c:v>84.77</c:v>
                </c:pt>
                <c:pt idx="6">
                  <c:v>91.684999999999974</c:v>
                </c:pt>
                <c:pt idx="7">
                  <c:v>99.245999999999995</c:v>
                </c:pt>
                <c:pt idx="8">
                  <c:v>106.804</c:v>
                </c:pt>
                <c:pt idx="9">
                  <c:v>114.628</c:v>
                </c:pt>
                <c:pt idx="10">
                  <c:v>124.151</c:v>
                </c:pt>
                <c:pt idx="11">
                  <c:v>131.541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'PIB PPA'!$H$4</c:f>
              <c:strCache>
                <c:ptCount val="1"/>
                <c:pt idx="0">
                  <c:v>Ecuador</c:v>
                </c:pt>
              </c:strCache>
            </c:strRef>
          </c:tx>
          <c:val>
            <c:numRef>
              <c:f>'PIB PPA'!$H$5:$H$16</c:f>
              <c:numCache>
                <c:formatCode>#,##0.0</c:formatCode>
                <c:ptCount val="12"/>
                <c:pt idx="0">
                  <c:v>21.170999999999999</c:v>
                </c:pt>
                <c:pt idx="1">
                  <c:v>24.062999999999899</c:v>
                </c:pt>
                <c:pt idx="2">
                  <c:v>25.837000000000039</c:v>
                </c:pt>
                <c:pt idx="3">
                  <c:v>26.106999999999999</c:v>
                </c:pt>
                <c:pt idx="4">
                  <c:v>28.224</c:v>
                </c:pt>
                <c:pt idx="5">
                  <c:v>30.363</c:v>
                </c:pt>
                <c:pt idx="6">
                  <c:v>31.99199999999999</c:v>
                </c:pt>
                <c:pt idx="7">
                  <c:v>30.902999999999881</c:v>
                </c:pt>
                <c:pt idx="8">
                  <c:v>35.308999999999997</c:v>
                </c:pt>
                <c:pt idx="9">
                  <c:v>36.748000000000012</c:v>
                </c:pt>
                <c:pt idx="10">
                  <c:v>39.314999999999998</c:v>
                </c:pt>
                <c:pt idx="11">
                  <c:v>42.771000000000001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'PIB PPA'!$I$4</c:f>
              <c:strCache>
                <c:ptCount val="1"/>
                <c:pt idx="0">
                  <c:v>México                     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'PIB PPA'!$I$5:$I$16</c:f>
              <c:numCache>
                <c:formatCode>#,##0.0</c:formatCode>
                <c:ptCount val="12"/>
                <c:pt idx="0">
                  <c:v>304.52199999999863</c:v>
                </c:pt>
                <c:pt idx="1">
                  <c:v>361.52799999999888</c:v>
                </c:pt>
                <c:pt idx="2">
                  <c:v>381.58699999999823</c:v>
                </c:pt>
                <c:pt idx="3">
                  <c:v>382.84899999999999</c:v>
                </c:pt>
                <c:pt idx="4">
                  <c:v>410.767</c:v>
                </c:pt>
                <c:pt idx="5">
                  <c:v>432.524</c:v>
                </c:pt>
                <c:pt idx="6">
                  <c:v>428.44799999999958</c:v>
                </c:pt>
                <c:pt idx="7">
                  <c:v>447.73200000000003</c:v>
                </c:pt>
                <c:pt idx="8">
                  <c:v>468.54</c:v>
                </c:pt>
                <c:pt idx="9">
                  <c:v>506.67700000000002</c:v>
                </c:pt>
                <c:pt idx="10">
                  <c:v>552.91</c:v>
                </c:pt>
                <c:pt idx="11">
                  <c:v>596.41199999999935</c:v>
                </c:pt>
              </c:numCache>
            </c:numRef>
          </c:val>
          <c:smooth val="0"/>
        </c:ser>
        <c:ser>
          <c:idx val="8"/>
          <c:order val="7"/>
          <c:tx>
            <c:strRef>
              <c:f>'PIB PPA'!$J$4</c:f>
              <c:strCache>
                <c:ptCount val="1"/>
                <c:pt idx="0">
                  <c:v>Paraguay</c:v>
                </c:pt>
              </c:strCache>
            </c:strRef>
          </c:tx>
          <c:val>
            <c:numRef>
              <c:f>'PIB PPA'!$J$5:$J$16</c:f>
              <c:numCache>
                <c:formatCode>#,##0.0</c:formatCode>
                <c:ptCount val="12"/>
                <c:pt idx="0">
                  <c:v>5.9720000000000004</c:v>
                </c:pt>
                <c:pt idx="1">
                  <c:v>7.1319999999999997</c:v>
                </c:pt>
                <c:pt idx="2">
                  <c:v>7.4610000000000003</c:v>
                </c:pt>
                <c:pt idx="3">
                  <c:v>7.5209999999999946</c:v>
                </c:pt>
                <c:pt idx="4">
                  <c:v>8.0230000000000015</c:v>
                </c:pt>
                <c:pt idx="5">
                  <c:v>8.5870000000000015</c:v>
                </c:pt>
                <c:pt idx="6">
                  <c:v>8.7989999999999995</c:v>
                </c:pt>
                <c:pt idx="7">
                  <c:v>9.4080000000000013</c:v>
                </c:pt>
                <c:pt idx="8">
                  <c:v>10.301</c:v>
                </c:pt>
                <c:pt idx="9">
                  <c:v>11.31200000000001</c:v>
                </c:pt>
                <c:pt idx="10">
                  <c:v>12.089</c:v>
                </c:pt>
                <c:pt idx="11">
                  <c:v>12.82500000000001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'PIB PPA'!$K$4</c:f>
              <c:strCache>
                <c:ptCount val="1"/>
                <c:pt idx="0">
                  <c:v>Perú</c:v>
                </c:pt>
              </c:strCache>
            </c:strRef>
          </c:tx>
          <c:val>
            <c:numRef>
              <c:f>'PIB PPA'!$K$5:$K$16</c:f>
              <c:numCache>
                <c:formatCode>#,##0.0</c:formatCode>
                <c:ptCount val="12"/>
                <c:pt idx="0">
                  <c:v>51.393000000000001</c:v>
                </c:pt>
                <c:pt idx="1">
                  <c:v>59.291000000000011</c:v>
                </c:pt>
                <c:pt idx="2">
                  <c:v>62.704000000000001</c:v>
                </c:pt>
                <c:pt idx="3">
                  <c:v>59.103000000000002</c:v>
                </c:pt>
                <c:pt idx="4">
                  <c:v>63.652000000000001</c:v>
                </c:pt>
                <c:pt idx="5">
                  <c:v>66.959000000000003</c:v>
                </c:pt>
                <c:pt idx="6">
                  <c:v>76.72</c:v>
                </c:pt>
                <c:pt idx="7">
                  <c:v>84.914000000000399</c:v>
                </c:pt>
                <c:pt idx="8">
                  <c:v>79.537999999999997</c:v>
                </c:pt>
                <c:pt idx="9">
                  <c:v>71.467000000000013</c:v>
                </c:pt>
                <c:pt idx="10">
                  <c:v>70.449000000000026</c:v>
                </c:pt>
                <c:pt idx="11">
                  <c:v>74.449000000000026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'PIB PPA'!$L$4</c:f>
              <c:strCache>
                <c:ptCount val="1"/>
                <c:pt idx="0">
                  <c:v>Uruguay                      </c:v>
                </c:pt>
              </c:strCache>
            </c:strRef>
          </c:tx>
          <c:val>
            <c:numRef>
              <c:f>'PIB PPA'!$L$5:$L$16</c:f>
              <c:numCache>
                <c:formatCode>#,##0.0</c:formatCode>
                <c:ptCount val="12"/>
                <c:pt idx="0">
                  <c:v>9.6440000000000001</c:v>
                </c:pt>
                <c:pt idx="1">
                  <c:v>10.75</c:v>
                </c:pt>
                <c:pt idx="2">
                  <c:v>10.340999999999999</c:v>
                </c:pt>
                <c:pt idx="3">
                  <c:v>10.397</c:v>
                </c:pt>
                <c:pt idx="4">
                  <c:v>10.669</c:v>
                </c:pt>
                <c:pt idx="5">
                  <c:v>11.156000000000001</c:v>
                </c:pt>
                <c:pt idx="6">
                  <c:v>12.412000000000001</c:v>
                </c:pt>
                <c:pt idx="7">
                  <c:v>13.763</c:v>
                </c:pt>
                <c:pt idx="8">
                  <c:v>14.441000000000001</c:v>
                </c:pt>
                <c:pt idx="9">
                  <c:v>15.153</c:v>
                </c:pt>
                <c:pt idx="10">
                  <c:v>15.784000000000001</c:v>
                </c:pt>
                <c:pt idx="11">
                  <c:v>16.914999999999999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'PIB PPA'!$M$4</c:f>
              <c:strCache>
                <c:ptCount val="1"/>
                <c:pt idx="0">
                  <c:v>Venezuela                    </c:v>
                </c:pt>
              </c:strCache>
            </c:strRef>
          </c:tx>
          <c:val>
            <c:numRef>
              <c:f>'PIB PPA'!$M$5:$M$16</c:f>
              <c:numCache>
                <c:formatCode>#,##0.0</c:formatCode>
                <c:ptCount val="12"/>
                <c:pt idx="0">
                  <c:v>82.918000000000006</c:v>
                </c:pt>
                <c:pt idx="1">
                  <c:v>90.334999999999994</c:v>
                </c:pt>
                <c:pt idx="2">
                  <c:v>96.527000000000001</c:v>
                </c:pt>
                <c:pt idx="3">
                  <c:v>94.819000000000003</c:v>
                </c:pt>
                <c:pt idx="4">
                  <c:v>99.515000000000001</c:v>
                </c:pt>
                <c:pt idx="5">
                  <c:v>102.738</c:v>
                </c:pt>
                <c:pt idx="6">
                  <c:v>111.839</c:v>
                </c:pt>
                <c:pt idx="7">
                  <c:v>118.9940000000004</c:v>
                </c:pt>
                <c:pt idx="8">
                  <c:v>130.23699999999999</c:v>
                </c:pt>
                <c:pt idx="9">
                  <c:v>123.55500000000001</c:v>
                </c:pt>
                <c:pt idx="10">
                  <c:v>136.63900000000001</c:v>
                </c:pt>
                <c:pt idx="11">
                  <c:v>155.196</c:v>
                </c:pt>
              </c:numCache>
            </c:numRef>
          </c:val>
          <c:smooth val="0"/>
        </c:ser>
        <c:ser>
          <c:idx val="12"/>
          <c:order val="11"/>
          <c:tx>
            <c:strRef>
              <c:f>'PIB PPA'!$N$4</c:f>
              <c:strCache>
                <c:ptCount val="1"/>
                <c:pt idx="0">
                  <c:v>Estados Unidos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'PIB PPA'!$N$5:$N$16</c:f>
              <c:numCache>
                <c:formatCode>#,##0.0</c:formatCode>
                <c:ptCount val="12"/>
                <c:pt idx="0">
                  <c:v>2789.5249999999992</c:v>
                </c:pt>
                <c:pt idx="1">
                  <c:v>3128.4250000000002</c:v>
                </c:pt>
                <c:pt idx="2">
                  <c:v>3255.0249999999992</c:v>
                </c:pt>
                <c:pt idx="3">
                  <c:v>3536.6750000000002</c:v>
                </c:pt>
                <c:pt idx="4">
                  <c:v>3933.1750000000002</c:v>
                </c:pt>
                <c:pt idx="5">
                  <c:v>4220.25</c:v>
                </c:pt>
                <c:pt idx="6">
                  <c:v>4462.8250000000044</c:v>
                </c:pt>
                <c:pt idx="7">
                  <c:v>4739.4749999999995</c:v>
                </c:pt>
                <c:pt idx="8">
                  <c:v>5103.75</c:v>
                </c:pt>
                <c:pt idx="9">
                  <c:v>5484.35</c:v>
                </c:pt>
                <c:pt idx="10">
                  <c:v>5803.0749999999998</c:v>
                </c:pt>
                <c:pt idx="11">
                  <c:v>5995.9250000000002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737792"/>
        <c:axId val="142738184"/>
      </c:lineChart>
      <c:catAx>
        <c:axId val="142737792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42738184"/>
        <c:crosses val="autoZero"/>
        <c:auto val="0"/>
        <c:lblAlgn val="ctr"/>
        <c:lblOffset val="100"/>
        <c:tickMarkSkip val="1980"/>
        <c:noMultiLvlLbl val="0"/>
      </c:catAx>
      <c:valAx>
        <c:axId val="1427381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2737792"/>
        <c:crossesAt val="1975"/>
        <c:crossBetween val="between"/>
      </c:valAx>
    </c:plotArea>
    <c:legend>
      <c:legendPos val="r"/>
      <c:layout>
        <c:manualLayout>
          <c:xMode val="edge"/>
          <c:yMode val="edge"/>
          <c:x val="0.83906882015151296"/>
          <c:y val="0.15128941441268201"/>
          <c:w val="0.15225915382421601"/>
          <c:h val="0.68569964149347795"/>
        </c:manualLayout>
      </c:layout>
      <c:overlay val="0"/>
      <c:txPr>
        <a:bodyPr/>
        <a:lstStyle/>
        <a:p>
          <a:pPr>
            <a:defRPr sz="84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0.16975</cdr:x>
      <cdr:y>0.64135</cdr:y>
    </cdr:from>
    <cdr:to>
      <cdr:x>0.31462</cdr:x>
      <cdr:y>0.78361</cdr:y>
    </cdr:to>
    <cdr:sp macro="" textlink="">
      <cdr:nvSpPr>
        <cdr:cNvPr id="2" name="Left-Right-Up Arrow 1"/>
        <cdr:cNvSpPr/>
      </cdr:nvSpPr>
      <cdr:spPr>
        <a:xfrm xmlns:a="http://schemas.openxmlformats.org/drawingml/2006/main" rot="10954256">
          <a:off x="1395192" y="3463677"/>
          <a:ext cx="1190742" cy="768311"/>
        </a:xfrm>
        <a:prstGeom xmlns:a="http://schemas.openxmlformats.org/drawingml/2006/main" prst="leftRightUpArrow">
          <a:avLst/>
        </a:prstGeom>
        <a:solidFill xmlns:a="http://schemas.openxmlformats.org/drawingml/2006/main">
          <a:schemeClr val="bg1">
            <a:lumMod val="9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P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0.11091</cdr:x>
      <cdr:y>0.3323</cdr:y>
    </cdr:from>
    <cdr:to>
      <cdr:x>0.30758</cdr:x>
      <cdr:y>0.40984</cdr:y>
    </cdr:to>
    <cdr:sp macro="" textlink="">
      <cdr:nvSpPr>
        <cdr:cNvPr id="2" name="Notched Right Arrow 1"/>
        <cdr:cNvSpPr/>
      </cdr:nvSpPr>
      <cdr:spPr>
        <a:xfrm xmlns:a="http://schemas.openxmlformats.org/drawingml/2006/main">
          <a:off x="974514" y="2160240"/>
          <a:ext cx="1728192" cy="504056"/>
        </a:xfrm>
        <a:prstGeom xmlns:a="http://schemas.openxmlformats.org/drawingml/2006/main" prst="notchedRightArrow">
          <a:avLst/>
        </a:prstGeom>
        <a:solidFill xmlns:a="http://schemas.openxmlformats.org/drawingml/2006/main">
          <a:schemeClr val="bg1">
            <a:lumMod val="8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pt-PT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a:rPr>
            <a:t>USA</a:t>
          </a:r>
          <a:endParaRPr lang="pt-PT" dirty="0">
            <a:ln>
              <a:solidFill>
                <a:schemeClr val="tx1">
                  <a:lumMod val="75000"/>
                  <a:lumOff val="25000"/>
                </a:schemeClr>
              </a:solidFill>
            </a:ln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824C8-93D2-48CA-B01F-DA38A724F141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3EB7-AB96-4874-98F8-AA731DBB36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4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58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2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93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7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95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09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1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93EB7-AB96-4874-98F8-AA731DBB36E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ABDA0-0535-4C91-8A12-17BFCA4F8502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21C2-5625-4B8F-B8A0-4E96A3AB5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A década perdida de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9"/>
            <a:ext cx="8486775" cy="3888432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2. Políticas de </a:t>
            </a:r>
            <a:r>
              <a:rPr lang="es-ES" dirty="0" err="1" smtClean="0"/>
              <a:t>construção</a:t>
            </a:r>
            <a:r>
              <a:rPr lang="es-ES" dirty="0" smtClean="0"/>
              <a:t> do Mercado Interno (1945-1982)</a:t>
            </a:r>
          </a:p>
          <a:p>
            <a:pPr lvl="1"/>
            <a:r>
              <a:rPr lang="es-ES" dirty="0" smtClean="0"/>
              <a:t>QUE Problemas</a:t>
            </a:r>
          </a:p>
          <a:p>
            <a:pPr lvl="2"/>
            <a:r>
              <a:rPr lang="es-ES" dirty="0" err="1" smtClean="0"/>
              <a:t>Ineficiências</a:t>
            </a:r>
            <a:r>
              <a:rPr lang="es-ES" dirty="0" smtClean="0"/>
              <a:t> </a:t>
            </a:r>
            <a:r>
              <a:rPr lang="es-ES" dirty="0" err="1" smtClean="0"/>
              <a:t>estruturais</a:t>
            </a:r>
            <a:r>
              <a:rPr lang="es-ES" dirty="0" smtClean="0"/>
              <a:t> (industria </a:t>
            </a:r>
            <a:r>
              <a:rPr lang="es-ES" dirty="0" err="1" smtClean="0"/>
              <a:t>pouco</a:t>
            </a:r>
            <a:r>
              <a:rPr lang="es-ES" dirty="0" smtClean="0"/>
              <a:t> competitiva derivada do proteccionismo, da falta de </a:t>
            </a:r>
            <a:r>
              <a:rPr lang="es-ES" dirty="0" err="1" smtClean="0"/>
              <a:t>mao</a:t>
            </a:r>
            <a:r>
              <a:rPr lang="es-ES" dirty="0" smtClean="0"/>
              <a:t> de obra </a:t>
            </a:r>
            <a:r>
              <a:rPr lang="es-ES" dirty="0" err="1" smtClean="0"/>
              <a:t>qualificada</a:t>
            </a:r>
            <a:r>
              <a:rPr lang="es-ES" dirty="0" smtClean="0"/>
              <a:t>,  da agricultura arcaica, sistema fiscal  conservador,  as insuficiencias macroeconómicas </a:t>
            </a:r>
            <a:r>
              <a:rPr lang="es-ES" dirty="0" err="1" smtClean="0"/>
              <a:t>com</a:t>
            </a:r>
            <a:r>
              <a:rPr lang="es-ES" dirty="0" smtClean="0"/>
              <a:t> </a:t>
            </a:r>
            <a:r>
              <a:rPr lang="es-ES" dirty="0" err="1" smtClean="0"/>
              <a:t>efeitos</a:t>
            </a:r>
            <a:r>
              <a:rPr lang="es-ES" dirty="0" smtClean="0"/>
              <a:t> sobre </a:t>
            </a:r>
            <a:r>
              <a:rPr lang="es-ES" dirty="0" err="1" smtClean="0"/>
              <a:t>preços</a:t>
            </a:r>
            <a:r>
              <a:rPr lang="es-ES" dirty="0" smtClean="0"/>
              <a:t>, </a:t>
            </a:r>
            <a:r>
              <a:rPr lang="es-ES" dirty="0" err="1" smtClean="0"/>
              <a:t>balança</a:t>
            </a:r>
            <a:r>
              <a:rPr lang="es-ES" dirty="0" smtClean="0"/>
              <a:t> alimentar  ).</a:t>
            </a:r>
          </a:p>
          <a:p>
            <a:pPr lvl="2"/>
            <a:r>
              <a:rPr lang="es-ES" dirty="0" smtClean="0"/>
              <a:t>Problemas </a:t>
            </a:r>
            <a:r>
              <a:rPr lang="es-ES" dirty="0" err="1" smtClean="0"/>
              <a:t>com</a:t>
            </a:r>
            <a:r>
              <a:rPr lang="es-ES" dirty="0" smtClean="0"/>
              <a:t> a  FBCF</a:t>
            </a:r>
          </a:p>
          <a:p>
            <a:pPr lvl="2"/>
            <a:r>
              <a:rPr lang="es-ES" dirty="0" smtClean="0"/>
              <a:t>Déficit crónico da </a:t>
            </a:r>
            <a:r>
              <a:rPr lang="es-ES" dirty="0" err="1" smtClean="0"/>
              <a:t>Balança</a:t>
            </a:r>
            <a:r>
              <a:rPr lang="es-ES" dirty="0" smtClean="0"/>
              <a:t> de pagamentos </a:t>
            </a:r>
          </a:p>
          <a:p>
            <a:pPr lvl="2"/>
            <a:r>
              <a:rPr lang="es-ES" dirty="0" smtClean="0"/>
              <a:t>PROBLEMAS Financiamiento do sector público ( as demandas socias e </a:t>
            </a:r>
            <a:r>
              <a:rPr lang="es-ES" dirty="0" err="1" smtClean="0"/>
              <a:t>e</a:t>
            </a:r>
            <a:r>
              <a:rPr lang="es-ES" dirty="0" smtClean="0"/>
              <a:t> </a:t>
            </a:r>
            <a:r>
              <a:rPr lang="es-ES" dirty="0" err="1" smtClean="0"/>
              <a:t>endividamento</a:t>
            </a:r>
            <a:r>
              <a:rPr lang="es-ES" dirty="0" smtClean="0"/>
              <a:t> externo excesivo)</a:t>
            </a:r>
          </a:p>
          <a:p>
            <a:pPr lvl="3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Line Callout 1 (Accent Bar) 3"/>
          <p:cNvSpPr/>
          <p:nvPr/>
        </p:nvSpPr>
        <p:spPr>
          <a:xfrm>
            <a:off x="1691680" y="4581128"/>
            <a:ext cx="7056784" cy="1872208"/>
          </a:xfrm>
          <a:prstGeom prst="accentCallout1">
            <a:avLst>
              <a:gd name="adj1" fmla="val 18750"/>
              <a:gd name="adj2" fmla="val -8333"/>
              <a:gd name="adj3" fmla="val 17532"/>
              <a:gd name="adj4" fmla="val -21284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</a:rPr>
              <a:t>Queda da Produtividade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Diminuição do peso das exportações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Diminuição da poupança interna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excesso de usso da poupança externa a juros variaveis</a:t>
            </a:r>
          </a:p>
          <a:p>
            <a:pPr algn="ctr"/>
            <a:r>
              <a:rPr lang="pt-PT" b="1" dirty="0" smtClean="0">
                <a:solidFill>
                  <a:schemeClr val="tx1"/>
                </a:solidFill>
              </a:rPr>
              <a:t>Desaceleração do investimento</a:t>
            </a:r>
            <a:endParaRPr lang="pt-P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81" y="1451595"/>
            <a:ext cx="7776863" cy="55130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A diminuição </a:t>
            </a:r>
            <a:r>
              <a:rPr lang="pt-PT" dirty="0" smtClean="0"/>
              <a:t>se </a:t>
            </a:r>
            <a:r>
              <a:rPr lang="pt-PT" dirty="0" smtClean="0"/>
              <a:t>explica pelo aumento do desemprego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9632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1230"/>
            <a:ext cx="8208912" cy="55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397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3047"/>
            <a:ext cx="4680511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3707904" y="6021288"/>
            <a:ext cx="1728192" cy="288032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BT negativa</a:t>
            </a:r>
            <a:endParaRPr lang="pt-PT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79512" y="587727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499992" y="5805264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68952" cy="941574"/>
          </a:xfrm>
        </p:spPr>
        <p:txBody>
          <a:bodyPr>
            <a:normAutofit fontScale="90000"/>
          </a:bodyPr>
          <a:lstStyle/>
          <a:p>
            <a:r>
              <a:rPr lang="pt-PT" sz="2800" dirty="0" smtClean="0"/>
              <a:t>A balança de transacções é tendecialmente deficitária desde os anos 60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064896" cy="5400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1600" dirty="0" smtClean="0"/>
              <a:t>Mudança estrutural do emprego, segue o padrão dos paises desenvolvido, diminui o emprego produtivo, aumenta o emprego de serviços 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233229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52736"/>
            <a:ext cx="7560840" cy="54726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Autofit/>
          </a:bodyPr>
          <a:lstStyle/>
          <a:p>
            <a:r>
              <a:rPr lang="pt-PT" sz="2400" dirty="0" smtClean="0"/>
              <a:t>Naõ há uma grande alteração no total, excepto Brasil e Colombia, uma baixa presença das mulheres embora com algum aumento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1923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81009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2159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316611"/>
            <a:ext cx="2520674" cy="2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lock Arc 3"/>
          <p:cNvSpPr/>
          <p:nvPr/>
        </p:nvSpPr>
        <p:spPr>
          <a:xfrm>
            <a:off x="4572000" y="5661248"/>
            <a:ext cx="720080" cy="28803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0192" y="1844824"/>
            <a:ext cx="216024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Na década dos oitenta diminui </a:t>
            </a:r>
            <a:r>
              <a:rPr lang="pt-PT" dirty="0" smtClean="0"/>
              <a:t>o rendimento( ingreso)real per capita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052736"/>
            <a:ext cx="799288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3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7848871" cy="51845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3" y="188640"/>
            <a:ext cx="7859215" cy="93610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E diminui  a dinámica de crescimento do investimento</a:t>
            </a:r>
            <a:endParaRPr lang="pt-PT" dirty="0"/>
          </a:p>
        </p:txBody>
      </p:sp>
      <p:sp>
        <p:nvSpPr>
          <p:cNvPr id="4" name="Down Arrow 3"/>
          <p:cNvSpPr/>
          <p:nvPr/>
        </p:nvSpPr>
        <p:spPr>
          <a:xfrm rot="15259815" flipV="1">
            <a:off x="7151118" y="2470217"/>
            <a:ext cx="373686" cy="555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Down Arrow 4"/>
          <p:cNvSpPr/>
          <p:nvPr/>
        </p:nvSpPr>
        <p:spPr>
          <a:xfrm>
            <a:off x="3995936" y="2432156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236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424863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Notched Right Arrow 3"/>
          <p:cNvSpPr/>
          <p:nvPr/>
        </p:nvSpPr>
        <p:spPr>
          <a:xfrm flipV="1">
            <a:off x="6228184" y="4509120"/>
            <a:ext cx="288032" cy="2880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229600" cy="782960"/>
          </a:xfrm>
        </p:spPr>
        <p:txBody>
          <a:bodyPr>
            <a:normAutofit/>
          </a:bodyPr>
          <a:lstStyle/>
          <a:p>
            <a:r>
              <a:rPr lang="pt-PT" sz="2000" dirty="0" smtClean="0"/>
              <a:t>Diminui drásticamente a parte de AL no comercio </a:t>
            </a:r>
            <a:r>
              <a:rPr lang="pt-PT" sz="2000" dirty="0" smtClean="0"/>
              <a:t>mundial, os preçso dos productos exportados, excepto no petróleo </a:t>
            </a:r>
            <a:endParaRPr lang="pt-PT" sz="2000" dirty="0"/>
          </a:p>
        </p:txBody>
      </p:sp>
      <p:cxnSp>
        <p:nvCxnSpPr>
          <p:cNvPr id="7" name="Shape 6"/>
          <p:cNvCxnSpPr>
            <a:endCxn id="4" idx="1"/>
          </p:cNvCxnSpPr>
          <p:nvPr/>
        </p:nvCxnSpPr>
        <p:spPr>
          <a:xfrm rot="5400000" flipH="1" flipV="1">
            <a:off x="5256076" y="4905164"/>
            <a:ext cx="1296144" cy="792088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5128"/>
            <a:ext cx="8399740" cy="656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" name="Double Bracket 2"/>
          <p:cNvSpPr/>
          <p:nvPr/>
        </p:nvSpPr>
        <p:spPr>
          <a:xfrm>
            <a:off x="3347864" y="6093296"/>
            <a:ext cx="2016224" cy="288032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Left-Right-Up Arrow 3"/>
          <p:cNvSpPr/>
          <p:nvPr/>
        </p:nvSpPr>
        <p:spPr>
          <a:xfrm>
            <a:off x="3923928" y="6525344"/>
            <a:ext cx="1296144" cy="33265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87824" y="6309320"/>
            <a:ext cx="115212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9361040" cy="1143000"/>
          </a:xfrm>
        </p:spPr>
        <p:txBody>
          <a:bodyPr/>
          <a:lstStyle/>
          <a:p>
            <a:pPr algn="just"/>
            <a:r>
              <a:rPr lang="pt-PT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PRINCIPAIS RESTRIÇÕES ECONOMICAS PARA O DESENVOLVIMENTO</a:t>
            </a:r>
            <a:endParaRPr lang="en-US" sz="24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Marcador de Posição de Conteúdo 2"/>
          <p:cNvSpPr>
            <a:spLocks noGrp="1"/>
          </p:cNvSpPr>
          <p:nvPr>
            <p:ph idx="1"/>
          </p:nvPr>
        </p:nvSpPr>
        <p:spPr>
          <a:xfrm>
            <a:off x="428625" y="1357313"/>
            <a:ext cx="8286750" cy="4857750"/>
          </a:xfrm>
        </p:spPr>
        <p:txBody>
          <a:bodyPr/>
          <a:lstStyle/>
          <a:p>
            <a:r>
              <a:rPr lang="pt-PT" dirty="0" smtClean="0"/>
              <a:t>Falta de poupança interna</a:t>
            </a:r>
          </a:p>
          <a:p>
            <a:r>
              <a:rPr lang="pt-PT" dirty="0" smtClean="0"/>
              <a:t>Concentração da propriedade</a:t>
            </a:r>
          </a:p>
          <a:p>
            <a:r>
              <a:rPr lang="pt-PT" dirty="0" smtClean="0"/>
              <a:t>Falta de mão de obra qualificada</a:t>
            </a:r>
          </a:p>
          <a:p>
            <a:r>
              <a:rPr lang="pt-PT" dirty="0" smtClean="0"/>
              <a:t>Mercados </a:t>
            </a:r>
            <a:r>
              <a:rPr lang="pt-PT" dirty="0" err="1" smtClean="0"/>
              <a:t>mopolizados</a:t>
            </a:r>
            <a:endParaRPr lang="pt-PT" dirty="0" smtClean="0"/>
          </a:p>
          <a:p>
            <a:r>
              <a:rPr lang="pt-PT" dirty="0" smtClean="0"/>
              <a:t>Baixo nível de consumo por baixos salários</a:t>
            </a:r>
          </a:p>
          <a:p>
            <a:r>
              <a:rPr lang="pt-PT" dirty="0" smtClean="0"/>
              <a:t>Dependência tecnológica</a:t>
            </a:r>
          </a:p>
          <a:p>
            <a:r>
              <a:rPr lang="pt-PT" dirty="0" smtClean="0"/>
              <a:t>Falta de infra-estruturas e comunicações</a:t>
            </a:r>
          </a:p>
          <a:p>
            <a:r>
              <a:rPr lang="pt-PT" dirty="0" smtClean="0"/>
              <a:t>Sistemas financeiros inadequados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5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7632848" cy="622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353944"/>
            <a:ext cx="468051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-Right-Up Arrow 3"/>
          <p:cNvSpPr/>
          <p:nvPr/>
        </p:nvSpPr>
        <p:spPr>
          <a:xfrm>
            <a:off x="3563888" y="5589240"/>
            <a:ext cx="1440160" cy="14401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/>
          <p:cNvSpPr/>
          <p:nvPr/>
        </p:nvSpPr>
        <p:spPr>
          <a:xfrm>
            <a:off x="3491880" y="5301208"/>
            <a:ext cx="151216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8208912" cy="63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6209928"/>
            <a:ext cx="4680511" cy="31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uble Bracket 3"/>
          <p:cNvSpPr/>
          <p:nvPr/>
        </p:nvSpPr>
        <p:spPr>
          <a:xfrm>
            <a:off x="3707904" y="5949280"/>
            <a:ext cx="1728192" cy="7200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Down Arrow 4"/>
          <p:cNvSpPr/>
          <p:nvPr/>
        </p:nvSpPr>
        <p:spPr>
          <a:xfrm>
            <a:off x="4572000" y="5589240"/>
            <a:ext cx="360040" cy="216024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352928" cy="158417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+mj-lt"/>
              </a:rPr>
              <a:t>Resumindo</a:t>
            </a:r>
          </a:p>
          <a:p>
            <a:pPr algn="just">
              <a:lnSpc>
                <a:spcPct val="150000"/>
              </a:lnSpc>
            </a:pPr>
            <a:endParaRPr lang="pt-PT" sz="24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latin typeface="+mj-lt"/>
              </a:rPr>
              <a:t>A interrupção na década de oitenta de um longo período de crescimento que caracterizava AL  é resultado de um amplo conjunto de causas entre as quais: </a:t>
            </a:r>
          </a:p>
          <a:p>
            <a:pPr algn="just">
              <a:lnSpc>
                <a:spcPct val="150000"/>
              </a:lnSpc>
            </a:pPr>
            <a:endParaRPr lang="pt-PT" sz="2400" dirty="0" smtClean="0">
              <a:latin typeface="+mj-lt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  </a:t>
            </a: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O PESO INSUSTENTÁVEL DA DÍVIDA EXTERNA,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  O IMOBILISMO GERADO POR UMA EXCESSIVA  PROTECÇÃO À INDÚSTRIA NACIONAL,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  O FRACASSO DOS PROGRAMAS DE ESTABILIZAÇÃO NO COMBATE À INFLAÇÃO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800" dirty="0" smtClean="0">
                <a:solidFill>
                  <a:schemeClr val="tx2">
                    <a:lumMod val="75000"/>
                  </a:schemeClr>
                </a:solidFill>
              </a:rPr>
              <a:t> O ESGOTAMENTO DE UM MODELO DE DESENVOLVIMENTO, BASEADO FUNDAMENTALMENTE NA INTERVENÇÃO GENERALIZADA DO ESTADO NA ECONOMIA. </a:t>
            </a:r>
            <a:endParaRPr lang="pt-PT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consequências</a:t>
            </a:r>
            <a:endParaRPr lang="en-US" dirty="0" smtClean="0"/>
          </a:p>
        </p:txBody>
      </p:sp>
      <p:sp>
        <p:nvSpPr>
          <p:cNvPr id="23555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Verdana" pitchFamily="34" charset="0"/>
              </a:rPr>
              <a:t>A INSUFICIÊNCIA DE RECURSOS NACIONAIS, EM GRANDE PARTE POR CAUSA DAS LIMITAÇÕES E DISTORÇÕES DO SISTEMA FISCAL, </a:t>
            </a:r>
            <a:r>
              <a:rPr lang="pt-PT" sz="3000" dirty="0" smtClean="0"/>
              <a:t>DOS  DEFICIT ORÇAMENTAIS EXCESSIVOS </a:t>
            </a:r>
            <a:r>
              <a:rPr lang="pt-PT" sz="2800" dirty="0" smtClean="0">
                <a:latin typeface="Verdana" pitchFamily="34" charset="0"/>
              </a:rPr>
              <a:t>FORÇOU O ESTADO A BUSCAR FINANCIAMENTO POR MEIO DE EMPRÉSTIMOS, PRINCIPALMENTE NO EXTERIOR.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424936" cy="1752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800" dirty="0" smtClean="0"/>
              <a:t> </a:t>
            </a:r>
            <a:r>
              <a:rPr lang="pt-PT" sz="2800" dirty="0" smtClean="0"/>
              <a:t> O AUMENTO DA DÍVIDA SOBERANA E OS PLANOS DE CONTROLO E AJUSTE PARA FAZER FACE AOS COMPROMISOS DE SERVIÇO DA DÍVIDA PROVOCOU A QUEDA DA TAXA DE CRESCIMENTO DE MODO MAIS ACENTUADO E PROVOCOU O AUMENTO DO DEFICIT DA CONTA CORRENTE, NUM CONTEXTO DE SUBIDA DA TAXA DE JURO DO FED E  RESTRIÇÕES AO ACCESO AO CRÉDITO DEVIDO A CRISIS DOS PAISES DESENVOLVIDOS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ia económica de América Latina - Tabla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99288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Up-Down Arrow 3"/>
          <p:cNvSpPr/>
          <p:nvPr/>
        </p:nvSpPr>
        <p:spPr>
          <a:xfrm rot="6348713">
            <a:off x="4017688" y="4859716"/>
            <a:ext cx="388103" cy="601977"/>
          </a:xfrm>
          <a:prstGeom prst="upDownArrow">
            <a:avLst>
              <a:gd name="adj1" fmla="val 50000"/>
              <a:gd name="adj2" fmla="val 402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a 1 - historia economica de america latin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55068"/>
            <a:ext cx="7488831" cy="549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50800"/>
          </a:effectLst>
        </p:spPr>
      </p:pic>
      <p:cxnSp>
        <p:nvCxnSpPr>
          <p:cNvPr id="4" name="Straight Arrow Connector 3"/>
          <p:cNvCxnSpPr/>
          <p:nvPr/>
        </p:nvCxnSpPr>
        <p:spPr>
          <a:xfrm>
            <a:off x="5940152" y="2204864"/>
            <a:ext cx="72008" cy="36724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96136" y="2132856"/>
            <a:ext cx="208823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6660232" y="2204864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Heptagon 7"/>
          <p:cNvSpPr/>
          <p:nvPr/>
        </p:nvSpPr>
        <p:spPr>
          <a:xfrm>
            <a:off x="6660232" y="3861048"/>
            <a:ext cx="144016" cy="144016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Quad Arrow Callout 8"/>
          <p:cNvSpPr/>
          <p:nvPr/>
        </p:nvSpPr>
        <p:spPr>
          <a:xfrm>
            <a:off x="6660232" y="5949280"/>
            <a:ext cx="144016" cy="14401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Straight Connector 10"/>
          <p:cNvCxnSpPr>
            <a:stCxn id="8" idx="6"/>
          </p:cNvCxnSpPr>
          <p:nvPr/>
        </p:nvCxnSpPr>
        <p:spPr>
          <a:xfrm>
            <a:off x="6732240" y="3861048"/>
            <a:ext cx="0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5190" y="188640"/>
            <a:ext cx="8507289" cy="93610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Comparação com Asia que continua a crescer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PT" dirty="0" smtClean="0"/>
              <a:t>Balança de pagamentos de AL </a:t>
            </a:r>
            <a:endParaRPr lang="en-US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3632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704856" cy="237626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pt-PT" sz="8600" dirty="0" smtClean="0">
                <a:solidFill>
                  <a:schemeClr val="tx2">
                    <a:lumMod val="75000"/>
                  </a:schemeClr>
                </a:solidFill>
              </a:rPr>
              <a:t>A CRISE DA DÍVIDA DIMINUIU SENSIVELMENTE A  CAPACIDADE DE INVESTIMENTO DO ESTADO, RETIRANDO-LHE O GRANDE PAPEL DE PRINCIPAL PROMOTOR DO DESENVOLVIMENTO, OBRIGANDO-O A ACEITAR A INTERVENÇÃO DO FMI . </a:t>
            </a:r>
          </a:p>
          <a:p>
            <a:endParaRPr lang="pt-P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90872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>
                <a:solidFill>
                  <a:schemeClr val="tx2">
                    <a:lumMod val="75000"/>
                  </a:schemeClr>
                </a:solidFill>
              </a:rPr>
              <a:t>A crise da dívida </a:t>
            </a:r>
            <a:endParaRPr lang="pt-P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>
                <a:solidFill>
                  <a:srgbClr val="002060"/>
                </a:solidFill>
              </a:rPr>
              <a:t>Recomendações </a:t>
            </a:r>
            <a:r>
              <a:rPr lang="pt-PT" dirty="0" smtClean="0">
                <a:solidFill>
                  <a:srgbClr val="002060"/>
                </a:solidFill>
              </a:rPr>
              <a:t>do Fundo Monetário Internacional (FMI) </a:t>
            </a:r>
            <a:r>
              <a:rPr lang="pt-PT" dirty="0" smtClean="0">
                <a:solidFill>
                  <a:srgbClr val="002060"/>
                </a:solidFill>
              </a:rPr>
              <a:t>consistiam </a:t>
            </a:r>
            <a:r>
              <a:rPr lang="pt-PT" dirty="0" smtClean="0">
                <a:solidFill>
                  <a:srgbClr val="002060"/>
                </a:solidFill>
              </a:rPr>
              <a:t>basicamente em</a:t>
            </a:r>
            <a:r>
              <a:rPr lang="pt-PT" dirty="0" smtClean="0"/>
              <a:t>: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>
                <a:solidFill>
                  <a:schemeClr val="accent4">
                    <a:lumMod val="50000"/>
                  </a:schemeClr>
                </a:solidFill>
              </a:rPr>
              <a:t>· </a:t>
            </a:r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reduzir as despesas do Estado e equilibrar o orçamento público;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reduzir e controlar a quantidade de moeda em circulação;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liberalizar os preços, eliminando subsídios aos alimentos;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liberalizar a taxa de juros, que dada a redução da oferta monetária, deverá aumentar;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liberalizar (geralmente desvalorizar) a taxa de câmbio;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eliminar todos os subsídios industriais;</a:t>
            </a:r>
          </a:p>
          <a:p>
            <a:r>
              <a:rPr lang="pt-P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reduzir os salários dos sectores público e privado</a:t>
            </a:r>
            <a:r>
              <a:rPr lang="pt-PT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pt-PT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79937"/>
          </a:xfrm>
        </p:spPr>
        <p:txBody>
          <a:bodyPr/>
          <a:lstStyle/>
          <a:p>
            <a:pPr lvl="2"/>
            <a:r>
              <a:rPr lang="es-ES" sz="2800" dirty="0" err="1" smtClean="0"/>
              <a:t>Crecimento</a:t>
            </a:r>
            <a:r>
              <a:rPr lang="es-ES" sz="2800" dirty="0" smtClean="0"/>
              <a:t> </a:t>
            </a:r>
            <a:r>
              <a:rPr lang="es-ES" sz="2800" dirty="0" smtClean="0"/>
              <a:t>importante do PIB, </a:t>
            </a:r>
          </a:p>
          <a:p>
            <a:pPr lvl="2"/>
            <a:r>
              <a:rPr lang="es-ES" sz="2800" dirty="0" err="1" smtClean="0"/>
              <a:t>Melhoras</a:t>
            </a:r>
            <a:r>
              <a:rPr lang="es-ES" sz="2800" dirty="0" smtClean="0"/>
              <a:t> </a:t>
            </a:r>
            <a:r>
              <a:rPr lang="es-ES" sz="2800" dirty="0" err="1" smtClean="0"/>
              <a:t>na</a:t>
            </a:r>
            <a:r>
              <a:rPr lang="es-ES" sz="2800" dirty="0" smtClean="0"/>
              <a:t> </a:t>
            </a:r>
            <a:r>
              <a:rPr lang="es-ES" sz="2800" dirty="0" err="1" smtClean="0"/>
              <a:t>educação</a:t>
            </a:r>
            <a:r>
              <a:rPr lang="es-ES" sz="2800" dirty="0" smtClean="0"/>
              <a:t> e no analfabetismo</a:t>
            </a:r>
          </a:p>
          <a:p>
            <a:pPr lvl="2"/>
            <a:r>
              <a:rPr lang="es-ES" sz="2800" dirty="0" smtClean="0"/>
              <a:t>Queda da </a:t>
            </a:r>
            <a:r>
              <a:rPr lang="es-ES" sz="2800" dirty="0" err="1" smtClean="0"/>
              <a:t>mortalidade</a:t>
            </a:r>
            <a:r>
              <a:rPr lang="es-ES" sz="2800" dirty="0" smtClean="0"/>
              <a:t> infantil</a:t>
            </a:r>
          </a:p>
          <a:p>
            <a:pPr lvl="1"/>
            <a:r>
              <a:rPr lang="es-ES" dirty="0" smtClean="0"/>
              <a:t>Mas o  crecimiento per cápita inferior</a:t>
            </a:r>
          </a:p>
          <a:p>
            <a:pPr lvl="1"/>
            <a:r>
              <a:rPr lang="es-ES" dirty="0" err="1" smtClean="0"/>
              <a:t>Pérdas</a:t>
            </a:r>
            <a:r>
              <a:rPr lang="es-ES" dirty="0" smtClean="0"/>
              <a:t> significativas de </a:t>
            </a:r>
            <a:r>
              <a:rPr lang="es-ES" dirty="0" err="1" smtClean="0"/>
              <a:t>rendimento</a:t>
            </a:r>
            <a:r>
              <a:rPr lang="es-ES" dirty="0" smtClean="0"/>
              <a:t> </a:t>
            </a:r>
            <a:r>
              <a:rPr lang="es-ES" dirty="0" err="1" smtClean="0"/>
              <a:t>pessoal</a:t>
            </a:r>
            <a:endParaRPr lang="es-ES" dirty="0" smtClean="0"/>
          </a:p>
          <a:p>
            <a:pPr lvl="1"/>
            <a:r>
              <a:rPr lang="es-ES" dirty="0" err="1" smtClean="0"/>
              <a:t>Urbanização</a:t>
            </a:r>
            <a:r>
              <a:rPr lang="es-ES" dirty="0" smtClean="0"/>
              <a:t> acelerada e </a:t>
            </a:r>
            <a:r>
              <a:rPr lang="es-ES" dirty="0" err="1" smtClean="0"/>
              <a:t>aglomeração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S" sz="2800" dirty="0" smtClean="0"/>
              <a:t>Resultados das </a:t>
            </a:r>
            <a:br>
              <a:rPr lang="es-ES" sz="2800" dirty="0" smtClean="0"/>
            </a:br>
            <a:r>
              <a:rPr lang="es-ES" sz="2800" dirty="0" smtClean="0"/>
              <a:t>Políticas  </a:t>
            </a:r>
            <a:r>
              <a:rPr lang="es-ES" sz="2800" dirty="0" smtClean="0"/>
              <a:t>de </a:t>
            </a:r>
            <a:r>
              <a:rPr lang="es-ES" sz="2800" dirty="0" err="1" smtClean="0"/>
              <a:t>desenvolvimento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ISI (1945-1982)</a:t>
            </a:r>
            <a:br>
              <a:rPr lang="es-ES" sz="2800" dirty="0" smtClean="0"/>
            </a:b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340768"/>
            <a:ext cx="6645424" cy="4525963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PT" sz="2000" dirty="0" smtClean="0">
                <a:latin typeface="Verdana" pitchFamily="34" charset="0"/>
              </a:rPr>
              <a:t>A CONSEQUÊNCIA FOI a descida do crescimento do PIB e um CRESCIMENTO DA DÍVIDA PÚBLICA EM UM QUADRO DE FORTE DESEQUILÍBRIO DAS CONTAS GOVERNAMENTAIS E DE INFLAÇÃO ELEVADA. </a:t>
            </a:r>
          </a:p>
          <a:p>
            <a:pPr algn="just" eaLnBrk="1" hangingPunct="1">
              <a:lnSpc>
                <a:spcPct val="150000"/>
              </a:lnSpc>
            </a:pPr>
            <a:endParaRPr lang="pt-PT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47312"/>
            <a:ext cx="8496944" cy="39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16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77641"/>
              </p:ext>
            </p:extLst>
          </p:nvPr>
        </p:nvGraphicFramePr>
        <p:xfrm>
          <a:off x="251520" y="1268753"/>
          <a:ext cx="8568952" cy="544972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24762"/>
                <a:gridCol w="778998"/>
                <a:gridCol w="778998"/>
                <a:gridCol w="890280"/>
                <a:gridCol w="890280"/>
                <a:gridCol w="845764"/>
                <a:gridCol w="845764"/>
                <a:gridCol w="801253"/>
                <a:gridCol w="1112853"/>
              </a:tblGrid>
              <a:tr h="61026">
                <a:tc rowSpan="2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400" dirty="0"/>
                        <a:t> </a:t>
                      </a: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juros/ </a:t>
                      </a:r>
                      <a:r>
                        <a:rPr lang="es-ES" sz="1400" dirty="0" err="1" smtClean="0">
                          <a:solidFill>
                            <a:srgbClr val="0070C0"/>
                          </a:solidFill>
                        </a:rPr>
                        <a:t>exportações</a:t>
                      </a:r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es-ES" sz="1400" dirty="0">
                          <a:solidFill>
                            <a:srgbClr val="0070C0"/>
                          </a:solidFill>
                        </a:rPr>
                        <a:t>de </a:t>
                      </a:r>
                      <a:r>
                        <a:rPr lang="es-ES" sz="1400" dirty="0" err="1" smtClean="0">
                          <a:solidFill>
                            <a:srgbClr val="0070C0"/>
                          </a:solidFill>
                        </a:rPr>
                        <a:t>bens</a:t>
                      </a:r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 e </a:t>
                      </a:r>
                      <a:r>
                        <a:rPr lang="es-ES" sz="1400" dirty="0" err="1" smtClean="0">
                          <a:solidFill>
                            <a:srgbClr val="0070C0"/>
                          </a:solidFill>
                        </a:rPr>
                        <a:t>serviços</a:t>
                      </a:r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 ,</a:t>
                      </a:r>
                      <a:r>
                        <a:rPr lang="es-ES" sz="14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s-ES" sz="1400" dirty="0" smtClean="0">
                          <a:solidFill>
                            <a:srgbClr val="0070C0"/>
                          </a:solidFill>
                        </a:rPr>
                        <a:t>2000</a:t>
                      </a:r>
                      <a:endParaRPr lang="es-ES" sz="14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71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1999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2000 b/</a:t>
                      </a: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615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América Latina  y el Caribe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69093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220444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379244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443049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745360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759085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750855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14,7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Argentina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5760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27162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49326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62233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140489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144657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147000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38,3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Bolivia c/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784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2340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3294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3768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14,9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Brasil d/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20091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64000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105126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123439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241644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241468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235000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Chile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4072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11207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20043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18576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31691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8,3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Colombia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3593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6805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14063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17848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35972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16,8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Costa Rica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2209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4140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3924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6,5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Cuba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...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...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...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...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...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Ecuador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585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4167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8111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12222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16282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El Salvador c/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1805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2076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2810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8,6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Guatemala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1053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2536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2487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4,3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Honduras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341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1388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3034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3588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4728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5,9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México d/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17014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50700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97800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101900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161300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167500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163200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Nicaragua c/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493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1825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4936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10616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17,8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Panamá c/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...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2271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3642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3795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19,6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Paraguay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207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861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1772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1670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1599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4,8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Perú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3924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9595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13721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19996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29477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27966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27600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21,3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291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Rep. Dominicana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398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2173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3720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4499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13,8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359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Uruguay d/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686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1165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3551</a:t>
                      </a:r>
                      <a:endParaRPr lang="en-US" sz="140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4472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21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615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Rep. </a:t>
                      </a:r>
                      <a:r>
                        <a:rPr lang="en-US" sz="1200" dirty="0" err="1"/>
                        <a:t>Bolivariana</a:t>
                      </a:r>
                      <a:r>
                        <a:rPr lang="en-US" sz="1200" dirty="0"/>
                        <a:t> de Venezuela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3908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29963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31238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36615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29526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33" y="332656"/>
            <a:ext cx="8229600" cy="1143000"/>
          </a:xfrm>
        </p:spPr>
        <p:txBody>
          <a:bodyPr>
            <a:normAutofit/>
          </a:bodyPr>
          <a:lstStyle/>
          <a:p>
            <a:r>
              <a:rPr lang="pt-PT" sz="2400" dirty="0" smtClean="0"/>
              <a:t>Evolução do serviço da dívida como % das exportações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04489746"/>
              </p:ext>
            </p:extLst>
          </p:nvPr>
        </p:nvGraphicFramePr>
        <p:xfrm>
          <a:off x="251520" y="1412776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23111"/>
            <a:ext cx="8001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América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Latina: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Dívida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bruta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desembolsada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a/ 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milhões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dólares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136135" cy="51125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64704"/>
            <a:ext cx="5295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6984776" cy="1752600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pt-PT" sz="2800" dirty="0" smtClean="0"/>
              <a:t>Primeiras reações de ajustamento</a:t>
            </a:r>
          </a:p>
          <a:p>
            <a:pPr algn="just">
              <a:lnSpc>
                <a:spcPct val="170000"/>
              </a:lnSpc>
            </a:pPr>
            <a:endParaRPr lang="pt-PT" sz="2800" dirty="0" smtClean="0"/>
          </a:p>
          <a:p>
            <a:pPr algn="just">
              <a:lnSpc>
                <a:spcPct val="170000"/>
              </a:lnSpc>
            </a:pPr>
            <a:r>
              <a:rPr lang="pt-PT" sz="2800" dirty="0" smtClean="0"/>
              <a:t>Os paises são obrigados a aumentar as exportações, diminuir as importações a  fim de aumentar os saldos na balança comercial</a:t>
            </a:r>
          </a:p>
          <a:p>
            <a:pPr algn="just">
              <a:lnSpc>
                <a:spcPct val="170000"/>
              </a:lnSpc>
            </a:pPr>
            <a:r>
              <a:rPr lang="pt-PT" sz="2800" dirty="0"/>
              <a:t> </a:t>
            </a:r>
            <a:r>
              <a:rPr lang="pt-PT" sz="2800" dirty="0" smtClean="0"/>
              <a:t>a desvalorização da moeda diminui os salário reais</a:t>
            </a:r>
            <a:endParaRPr lang="pt-P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176216"/>
              </p:ext>
            </p:extLst>
          </p:nvPr>
        </p:nvGraphicFramePr>
        <p:xfrm>
          <a:off x="436459" y="260648"/>
          <a:ext cx="821537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079845552"/>
              </p:ext>
            </p:extLst>
          </p:nvPr>
        </p:nvGraphicFramePr>
        <p:xfrm>
          <a:off x="436459" y="3356992"/>
          <a:ext cx="7929618" cy="310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196752"/>
            <a:ext cx="6336704" cy="1752600"/>
          </a:xfrm>
        </p:spPr>
        <p:txBody>
          <a:bodyPr/>
          <a:lstStyle/>
          <a:p>
            <a:pPr algn="just"/>
            <a:r>
              <a:rPr lang="pt-PT" dirty="0" smtClean="0"/>
              <a:t>Mas não ha crescimento económico, as economias de AL estagnam, o investimento estrangeiro paraliza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Investimento estrangeiro em AL (milhões de u$A)</a:t>
            </a:r>
            <a:endParaRPr lang="en-US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28572"/>
              </p:ext>
            </p:extLst>
          </p:nvPr>
        </p:nvGraphicFramePr>
        <p:xfrm>
          <a:off x="457200" y="1340768"/>
          <a:ext cx="821925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420888"/>
            <a:ext cx="7704856" cy="1752600"/>
          </a:xfrm>
        </p:spPr>
        <p:txBody>
          <a:bodyPr/>
          <a:lstStyle/>
          <a:p>
            <a:r>
              <a:rPr lang="pt-PT" dirty="0" smtClean="0"/>
              <a:t>A menor investimento local                queda da poupança</a:t>
            </a:r>
            <a:endParaRPr lang="pt-PT" dirty="0"/>
          </a:p>
        </p:txBody>
      </p:sp>
      <p:sp>
        <p:nvSpPr>
          <p:cNvPr id="4" name="Right Arrow 3"/>
          <p:cNvSpPr/>
          <p:nvPr/>
        </p:nvSpPr>
        <p:spPr>
          <a:xfrm flipV="1">
            <a:off x="5868144" y="2443074"/>
            <a:ext cx="576064" cy="3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recimiento del PIB 001"/>
          <p:cNvPicPr>
            <a:picLocks noChangeAspect="1" noChangeArrowheads="1"/>
          </p:cNvPicPr>
          <p:nvPr/>
        </p:nvPicPr>
        <p:blipFill>
          <a:blip r:embed="rId2" cstate="print"/>
          <a:srcRect t="5678"/>
          <a:stretch>
            <a:fillRect/>
          </a:stretch>
        </p:blipFill>
        <p:spPr bwMode="auto">
          <a:xfrm>
            <a:off x="323529" y="2189163"/>
            <a:ext cx="8208911" cy="4668837"/>
          </a:xfrm>
          <a:prstGeom prst="rect">
            <a:avLst/>
          </a:prstGeom>
          <a:noFill/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2484438" y="3471863"/>
            <a:ext cx="5327650" cy="479425"/>
          </a:xfrm>
          <a:prstGeom prst="rect">
            <a:avLst/>
          </a:prstGeom>
          <a:noFill/>
          <a:ln w="22225" algn="ctr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83568" y="581025"/>
            <a:ext cx="8351497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s-ES" sz="2800" dirty="0">
                <a:solidFill>
                  <a:schemeClr val="folHlink"/>
                </a:solidFill>
              </a:rPr>
              <a:t>Crecimiento del PIB por encima del 5 por </a:t>
            </a:r>
            <a:r>
              <a:rPr lang="es-ES" sz="2800" dirty="0" smtClean="0">
                <a:solidFill>
                  <a:schemeClr val="folHlink"/>
                </a:solidFill>
              </a:rPr>
              <a:t>100%</a:t>
            </a:r>
            <a:endParaRPr lang="es-ES" sz="2800" dirty="0">
              <a:solidFill>
                <a:schemeClr val="folHlink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s-ES" sz="2800" dirty="0">
                <a:solidFill>
                  <a:schemeClr val="folHlink"/>
                </a:solidFill>
              </a:rPr>
              <a:t>entre 1945 y </a:t>
            </a:r>
            <a:r>
              <a:rPr lang="es-ES" sz="2800" dirty="0" smtClean="0">
                <a:solidFill>
                  <a:schemeClr val="folHlink"/>
                </a:solidFill>
              </a:rPr>
              <a:t>1980 mas </a:t>
            </a:r>
            <a:r>
              <a:rPr lang="es-ES" sz="2800" dirty="0" err="1" smtClean="0">
                <a:solidFill>
                  <a:schemeClr val="folHlink"/>
                </a:solidFill>
              </a:rPr>
              <a:t>com</a:t>
            </a:r>
            <a:r>
              <a:rPr lang="es-ES" sz="2800" dirty="0" smtClean="0">
                <a:solidFill>
                  <a:schemeClr val="folHlink"/>
                </a:solidFill>
              </a:rPr>
              <a:t> a </a:t>
            </a:r>
            <a:r>
              <a:rPr lang="es-ES" sz="2800" dirty="0" err="1" smtClean="0">
                <a:solidFill>
                  <a:schemeClr val="folHlink"/>
                </a:solidFill>
              </a:rPr>
              <a:t>taxa</a:t>
            </a:r>
            <a:r>
              <a:rPr lang="es-ES" sz="2800" dirty="0" smtClean="0">
                <a:solidFill>
                  <a:schemeClr val="folHlink"/>
                </a:solidFill>
              </a:rPr>
              <a:t> de </a:t>
            </a:r>
            <a:r>
              <a:rPr lang="es-ES" sz="2800" dirty="0" err="1" smtClean="0">
                <a:solidFill>
                  <a:schemeClr val="folHlink"/>
                </a:solidFill>
              </a:rPr>
              <a:t>variação</a:t>
            </a:r>
            <a:r>
              <a:rPr lang="es-ES" sz="2800" dirty="0" smtClean="0">
                <a:solidFill>
                  <a:schemeClr val="folHlink"/>
                </a:solidFill>
              </a:rPr>
              <a:t> do PIB  per </a:t>
            </a:r>
            <a:r>
              <a:rPr lang="es-ES" sz="2800" dirty="0" err="1" smtClean="0">
                <a:solidFill>
                  <a:schemeClr val="folHlink"/>
                </a:solidFill>
              </a:rPr>
              <a:t>capita</a:t>
            </a:r>
            <a:r>
              <a:rPr lang="es-ES" sz="2800" dirty="0" smtClean="0">
                <a:solidFill>
                  <a:schemeClr val="folHlink"/>
                </a:solidFill>
              </a:rPr>
              <a:t> menor</a:t>
            </a:r>
            <a:endParaRPr lang="es-ES" sz="2800" dirty="0">
              <a:solidFill>
                <a:schemeClr val="folHlink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23528" y="3717032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Down Arrow 5"/>
          <p:cNvSpPr/>
          <p:nvPr/>
        </p:nvSpPr>
        <p:spPr>
          <a:xfrm rot="17163335">
            <a:off x="6219215" y="4506785"/>
            <a:ext cx="648072" cy="4691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ra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0"/>
            <a:ext cx="82518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 rot="17664336">
            <a:off x="3064872" y="3221893"/>
            <a:ext cx="983984" cy="5855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ra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14313"/>
            <a:ext cx="8501063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3563888" y="3068960"/>
            <a:ext cx="432048" cy="720080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Se acentua a falta </a:t>
            </a:r>
            <a:r>
              <a:rPr lang="pt-PT" dirty="0" smtClean="0"/>
              <a:t>de desenvolvimento</a:t>
            </a:r>
            <a:endParaRPr lang="en-US" dirty="0" smtClean="0"/>
          </a:p>
        </p:txBody>
      </p:sp>
      <p:sp>
        <p:nvSpPr>
          <p:cNvPr id="33795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r>
              <a:rPr lang="pt-PT" sz="2400" dirty="0" smtClean="0"/>
              <a:t>aumento da dívida externa</a:t>
            </a:r>
          </a:p>
          <a:p>
            <a:r>
              <a:rPr lang="pt-PT" sz="2400" dirty="0" smtClean="0"/>
              <a:t>falta de concorrência</a:t>
            </a:r>
          </a:p>
          <a:p>
            <a:r>
              <a:rPr lang="pt-PT" sz="2400" dirty="0" smtClean="0"/>
              <a:t>Baixa produtividade do trabalho e desmotivação</a:t>
            </a:r>
          </a:p>
          <a:p>
            <a:r>
              <a:rPr lang="pt-PT" sz="2400" dirty="0" smtClean="0"/>
              <a:t>Baixa qualidade da produção</a:t>
            </a:r>
          </a:p>
          <a:p>
            <a:r>
              <a:rPr lang="pt-PT" sz="2400" dirty="0" smtClean="0"/>
              <a:t>Consumo </a:t>
            </a:r>
            <a:r>
              <a:rPr lang="pt-PT" sz="2400" dirty="0" err="1" smtClean="0"/>
              <a:t>destorcionado</a:t>
            </a:r>
            <a:endParaRPr lang="pt-PT" sz="2400" dirty="0" smtClean="0"/>
          </a:p>
          <a:p>
            <a:r>
              <a:rPr lang="pt-PT" sz="2400" dirty="0" smtClean="0"/>
              <a:t>Incapacidade de inovar</a:t>
            </a:r>
          </a:p>
          <a:p>
            <a:r>
              <a:rPr lang="pt-PT" sz="2400" dirty="0" smtClean="0"/>
              <a:t>Formação de bloqueios no crescimento económico</a:t>
            </a:r>
          </a:p>
          <a:p>
            <a:r>
              <a:rPr lang="pt-PT" sz="2400" dirty="0" smtClean="0"/>
              <a:t>Falta de competitividade dos produtos e serviços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E o gap com EEUU aumenta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ítulo 2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634082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PIB USA, AL , </a:t>
            </a:r>
            <a:r>
              <a:rPr lang="pt-PT" sz="1300" dirty="0" smtClean="0"/>
              <a:t>preços constantes  1997</a:t>
            </a:r>
            <a:endParaRPr lang="en-US" sz="1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640960" cy="542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uadro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85750"/>
            <a:ext cx="8018462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Alternate Process 2"/>
          <p:cNvSpPr/>
          <p:nvPr/>
        </p:nvSpPr>
        <p:spPr>
          <a:xfrm>
            <a:off x="4139952" y="5589240"/>
            <a:ext cx="1512168" cy="50405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USA =  1</a:t>
            </a:r>
            <a:endParaRPr lang="pt-PT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39952" y="2420888"/>
            <a:ext cx="72008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 rot="5400000">
            <a:off x="4391980" y="3320988"/>
            <a:ext cx="3024336" cy="108012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Os problemas macroeconómicos</a:t>
            </a:r>
            <a:br>
              <a:rPr lang="pt-PT" dirty="0" smtClean="0"/>
            </a:br>
            <a:r>
              <a:rPr lang="pt-PT" dirty="0" smtClean="0"/>
              <a:t/>
            </a:r>
            <a:br>
              <a:rPr lang="pt-PT" dirty="0" smtClean="0"/>
            </a:br>
            <a:r>
              <a:rPr lang="pt-PT" dirty="0" smtClean="0"/>
              <a:t>altas taxas de juro</a:t>
            </a:r>
            <a:br>
              <a:rPr lang="pt-PT" dirty="0" smtClean="0"/>
            </a:br>
            <a:r>
              <a:rPr lang="pt-PT" dirty="0" smtClean="0"/>
              <a:t>variações bruscas da taxa de cambio</a:t>
            </a:r>
            <a:br>
              <a:rPr lang="pt-PT" dirty="0" smtClean="0"/>
            </a:br>
            <a:r>
              <a:rPr lang="pt-PT" dirty="0" smtClean="0"/>
              <a:t>deficit comerciais e de pagos</a:t>
            </a:r>
            <a:br>
              <a:rPr lang="pt-PT" dirty="0" smtClean="0"/>
            </a:br>
            <a:r>
              <a:rPr lang="pt-PT" dirty="0" smtClean="0"/>
              <a:t>elevada taxa de inflação</a:t>
            </a:r>
            <a:br>
              <a:rPr lang="pt-PT" dirty="0" smtClean="0"/>
            </a:br>
            <a:r>
              <a:rPr lang="pt-PT" dirty="0" smtClean="0"/>
              <a:t>elevado desemprego e desacelaração do crescimento económico</a:t>
            </a:r>
            <a:br>
              <a:rPr lang="pt-PT" dirty="0" smtClean="0"/>
            </a:br>
            <a:r>
              <a:rPr lang="pt-PT" dirty="0" smtClean="0"/>
              <a:t>regimem fiscal arcaico</a:t>
            </a:r>
            <a:br>
              <a:rPr lang="pt-PT" dirty="0" smtClean="0"/>
            </a:br>
            <a:r>
              <a:rPr lang="pt-PT" dirty="0" smtClean="0"/>
              <a:t> muito desigual dsitribuição da riqueza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35292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44824"/>
            <a:ext cx="2305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PT" dirty="0" smtClean="0"/>
              <a:t>Taxas de juro superiores às do USA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1500188"/>
            <a:ext cx="7096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Inflação de dois e três dígitos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3" y="620688"/>
            <a:ext cx="818059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99" y="2245195"/>
            <a:ext cx="3437657" cy="3476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865" y="183236"/>
            <a:ext cx="2600325" cy="46806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716016" y="3789040"/>
            <a:ext cx="2232025" cy="388937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4860032" y="4653136"/>
            <a:ext cx="2232025" cy="388938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/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4644008" y="3140968"/>
            <a:ext cx="2232025" cy="388937"/>
          </a:xfrm>
          <a:prstGeom prst="rect">
            <a:avLst/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SzTx/>
              <a:buFontTx/>
              <a:buNone/>
            </a:pPr>
            <a:endParaRPr lang="en-US"/>
          </a:p>
        </p:txBody>
      </p:sp>
      <p:sp>
        <p:nvSpPr>
          <p:cNvPr id="7" name="Down Arrow 6"/>
          <p:cNvSpPr/>
          <p:nvPr/>
        </p:nvSpPr>
        <p:spPr>
          <a:xfrm rot="3455079">
            <a:off x="6804248" y="3140968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99" y="763312"/>
            <a:ext cx="4433466" cy="804862"/>
          </a:xfrm>
        </p:spPr>
        <p:txBody>
          <a:bodyPr>
            <a:noAutofit/>
          </a:bodyPr>
          <a:lstStyle/>
          <a:p>
            <a:r>
              <a:rPr lang="pt-PT" sz="2000" dirty="0" smtClean="0"/>
              <a:t>Houve um aumento sigficativo da população em geral, as taxa de crescimento do Pib são maiores que a taxa de crescimento do PIB per capita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239125" cy="38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536" y="548680"/>
            <a:ext cx="8280920" cy="13681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inflação como problema específico 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849694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067"/>
            <a:ext cx="8352928" cy="626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02" y="16024"/>
            <a:ext cx="7772400" cy="1470025"/>
          </a:xfrm>
        </p:spPr>
        <p:txBody>
          <a:bodyPr/>
          <a:lstStyle/>
          <a:p>
            <a:r>
              <a:rPr lang="pt-PT" dirty="0" smtClean="0"/>
              <a:t>O plano Brady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154" y="1124744"/>
            <a:ext cx="8064896" cy="2952328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pt-PT" sz="2400" dirty="0" smtClean="0"/>
              <a:t>La </a:t>
            </a:r>
            <a:r>
              <a:rPr lang="pt-PT" sz="2400" dirty="0" smtClean="0"/>
              <a:t>quita (hair cut), </a:t>
            </a:r>
            <a:r>
              <a:rPr lang="pt-PT" sz="2400" dirty="0" smtClean="0"/>
              <a:t>corte de 30-40 do montante da dívida com o compromisso de pagar os interesses remanescentes a uma tasa de juro variável ( a taxa libor, na época alrededor de  4%)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pt-PT" sz="2400" dirty="0" smtClean="0"/>
              <a:t>Emissão de bonos a par, pela dívida negociada,  a pagar uma taxa fixa tambem negociada,  que  foi pelo geral superior  à Libor, tendencialmente 6 %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pt-PT" sz="2400" dirty="0" smtClean="0"/>
              <a:t>Deposito em cash pelos juros morosos ( isso foi negociado conforme as reservas dos bancos centrais)</a:t>
            </a:r>
          </a:p>
          <a:p>
            <a:pPr marL="514350" indent="-514350" algn="l">
              <a:lnSpc>
                <a:spcPct val="170000"/>
              </a:lnSpc>
              <a:buAutoNum type="arabicPeriod"/>
            </a:pPr>
            <a:r>
              <a:rPr lang="pt-PT" sz="2400" dirty="0" smtClean="0"/>
              <a:t>Compra de bonos do tesoro </a:t>
            </a:r>
            <a:r>
              <a:rPr lang="pt-PT" sz="2400" dirty="0" smtClean="0"/>
              <a:t>americano </a:t>
            </a:r>
            <a:r>
              <a:rPr lang="pt-PT" sz="2400" dirty="0" smtClean="0"/>
              <a:t>como garantia da dívida</a:t>
            </a:r>
          </a:p>
          <a:p>
            <a:pPr marL="514350" indent="-514350">
              <a:buAutoNum type="arabicPeriod"/>
            </a:pP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Anexo estadístico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977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428596" y="908720"/>
          <a:ext cx="846388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Variação das taxas de inflação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069628"/>
              </p:ext>
            </p:extLst>
          </p:nvPr>
        </p:nvGraphicFramePr>
        <p:xfrm>
          <a:off x="251520" y="1073944"/>
          <a:ext cx="8784976" cy="471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25681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528" y="1196752"/>
            <a:ext cx="8568952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76200">
              <a:schemeClr val="accent1">
                <a:alpha val="40000"/>
              </a:schemeClr>
            </a:glo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362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268413"/>
            <a:ext cx="84867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1116013" y="549275"/>
            <a:ext cx="7200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/>
              <a:t>PRODUCTIVIDAD TOTAL DE LOS FACTORES</a:t>
            </a:r>
          </a:p>
          <a:p>
            <a:r>
              <a:rPr lang="pt-PT" b="1"/>
              <a:t>(promedios simples, 1960=1)</a:t>
            </a:r>
            <a:endParaRPr lang="pt-PT"/>
          </a:p>
        </p:txBody>
      </p:sp>
      <p:sp>
        <p:nvSpPr>
          <p:cNvPr id="4" name="Down Arrow 3"/>
          <p:cNvSpPr/>
          <p:nvPr/>
        </p:nvSpPr>
        <p:spPr>
          <a:xfrm>
            <a:off x="5220072" y="407707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8532440" cy="59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6" name="Notched Right Arrow 5"/>
          <p:cNvSpPr/>
          <p:nvPr/>
        </p:nvSpPr>
        <p:spPr>
          <a:xfrm>
            <a:off x="5076056" y="2276872"/>
            <a:ext cx="144016" cy="6480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Up Arrow 6"/>
          <p:cNvSpPr/>
          <p:nvPr/>
        </p:nvSpPr>
        <p:spPr>
          <a:xfrm>
            <a:off x="5364088" y="6237312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5148064" y="6453336"/>
            <a:ext cx="648072" cy="4046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dimidinui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186947" cy="5284861"/>
          </a:xfrm>
          <a:prstGeom prst="rect">
            <a:avLst/>
          </a:prstGeom>
          <a:effectLst>
            <a:glow rad="177800">
              <a:schemeClr val="accent1">
                <a:alpha val="36000"/>
              </a:schemeClr>
            </a:glow>
            <a:softEdge rad="63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1143000"/>
          </a:xfrm>
        </p:spPr>
        <p:txBody>
          <a:bodyPr>
            <a:normAutofit/>
          </a:bodyPr>
          <a:lstStyle/>
          <a:p>
            <a:r>
              <a:rPr lang="pt-PT" sz="2800" dirty="0" smtClean="0"/>
              <a:t>Indicadores sociais melhoram de forma significante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0113402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1609"/>
            <a:ext cx="8424936" cy="56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7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55140"/>
            <a:ext cx="8136904" cy="46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4493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ia económica de América Latina - Tabla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69127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539552" y="980728"/>
          <a:ext cx="835292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3041" y="260648"/>
          <a:ext cx="8640959" cy="390525"/>
        </p:xfrm>
        <a:graphic>
          <a:graphicData uri="http://schemas.openxmlformats.org/drawingml/2006/table">
            <a:tbl>
              <a:tblPr/>
              <a:tblGrid>
                <a:gridCol w="8640959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baseline="0" dirty="0">
                          <a:latin typeface="Arial"/>
                        </a:rPr>
                        <a:t>Inward and outward foreign direct investment flows, annual, </a:t>
                      </a:r>
                      <a:r>
                        <a:rPr lang="en-US" sz="1500" b="0" i="0" u="none" strike="noStrike" baseline="0" dirty="0" smtClean="0">
                          <a:latin typeface="Arial"/>
                        </a:rPr>
                        <a:t>1990</a:t>
                      </a:r>
                      <a:endParaRPr lang="en-US" sz="1500" b="0" i="0" u="none" strike="noStrike" baseline="0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US Dollars at current prices and current exchange rates in millions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43608" y="6309320"/>
            <a:ext cx="257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PT" dirty="0" smtClean="0">
                <a:latin typeface="Arial"/>
              </a:rPr>
              <a:t>UNCTAD, UNCTADstat</a:t>
            </a:r>
            <a:endParaRPr lang="pt-PT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5656"/>
            <a:ext cx="8208912" cy="6046688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/>
          </a:sp3d>
        </p:spPr>
      </p:pic>
    </p:spTree>
    <p:extLst>
      <p:ext uri="{BB962C8B-B14F-4D97-AF65-F5344CB8AC3E}">
        <p14:creationId xmlns:p14="http://schemas.microsoft.com/office/powerpoint/2010/main" val="13529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357126" y="188640"/>
          <a:ext cx="8786874" cy="650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% variação do PIB 1980-91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7920880" cy="51845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000" dirty="0" smtClean="0"/>
              <a:t>Aumento da educação formal, muito elevada na educação primária, mas insuficiente no nível superior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56703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89295" y="1417638"/>
            <a:ext cx="7993063" cy="5041528"/>
            <a:chOff x="340" y="436"/>
            <a:chExt cx="5035" cy="358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436"/>
              <a:ext cx="5035" cy="3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436"/>
              <a:ext cx="5045" cy="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Evolução da população da AL em termos comparados com  paises de Asia e Europa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08041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5898"/>
            <a:ext cx="8486775" cy="4579937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pPr lvl="1"/>
            <a:r>
              <a:rPr lang="es-ES" dirty="0" err="1" smtClean="0"/>
              <a:t>Manutenção</a:t>
            </a:r>
            <a:r>
              <a:rPr lang="es-ES" dirty="0" smtClean="0"/>
              <a:t> do Proteccionismo</a:t>
            </a:r>
          </a:p>
          <a:p>
            <a:pPr lvl="1"/>
            <a:r>
              <a:rPr lang="es-ES" dirty="0" err="1" smtClean="0"/>
              <a:t>Intervenção</a:t>
            </a:r>
            <a:r>
              <a:rPr lang="es-ES" dirty="0" smtClean="0"/>
              <a:t> </a:t>
            </a:r>
            <a:r>
              <a:rPr lang="es-ES" dirty="0" err="1" smtClean="0"/>
              <a:t>excessiva</a:t>
            </a:r>
            <a:r>
              <a:rPr lang="es-ES" dirty="0" smtClean="0"/>
              <a:t> </a:t>
            </a:r>
            <a:r>
              <a:rPr lang="es-ES" dirty="0" smtClean="0"/>
              <a:t>do estado na Economía</a:t>
            </a:r>
          </a:p>
          <a:p>
            <a:pPr lvl="2"/>
            <a:r>
              <a:rPr lang="es-ES" dirty="0" smtClean="0"/>
              <a:t>Estado de </a:t>
            </a:r>
            <a:r>
              <a:rPr lang="es-ES" dirty="0" err="1" smtClean="0"/>
              <a:t>bem</a:t>
            </a:r>
            <a:r>
              <a:rPr lang="es-ES" dirty="0" smtClean="0"/>
              <a:t>-estar “truncado”</a:t>
            </a:r>
          </a:p>
          <a:p>
            <a:pPr lvl="2"/>
            <a:r>
              <a:rPr lang="es-ES" dirty="0" smtClean="0"/>
              <a:t>Como productor (empresas públicas) </a:t>
            </a:r>
            <a:r>
              <a:rPr lang="es-ES" dirty="0" err="1" smtClean="0"/>
              <a:t>em</a:t>
            </a:r>
            <a:r>
              <a:rPr lang="es-ES" dirty="0" smtClean="0"/>
              <a:t> áreas  </a:t>
            </a:r>
            <a:r>
              <a:rPr lang="es-ES" dirty="0" err="1" smtClean="0"/>
              <a:t>não</a:t>
            </a:r>
            <a:r>
              <a:rPr lang="es-ES" dirty="0" smtClean="0"/>
              <a:t> </a:t>
            </a:r>
            <a:r>
              <a:rPr lang="es-ES" dirty="0" err="1" smtClean="0"/>
              <a:t>estrátegicas</a:t>
            </a:r>
            <a:endParaRPr lang="es-ES" dirty="0" smtClean="0"/>
          </a:p>
          <a:p>
            <a:pPr lvl="2"/>
            <a:r>
              <a:rPr lang="es-ES" dirty="0" smtClean="0"/>
              <a:t>Como regulador (competencia limitada)</a:t>
            </a:r>
          </a:p>
          <a:p>
            <a:pPr lvl="2"/>
            <a:r>
              <a:rPr lang="es-ES" dirty="0" smtClean="0"/>
              <a:t>Infraestructuras</a:t>
            </a:r>
          </a:p>
          <a:p>
            <a:pPr lvl="3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  <p:sp>
        <p:nvSpPr>
          <p:cNvPr id="4" name="Rectangle 3"/>
          <p:cNvSpPr/>
          <p:nvPr/>
        </p:nvSpPr>
        <p:spPr>
          <a:xfrm>
            <a:off x="899592" y="260648"/>
            <a:ext cx="74168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prstClr val="black"/>
                </a:solidFill>
              </a:rPr>
              <a:t>QUAIS SÃO AS  CONSEQUENCIAS DAS POLÍTICAS DESENVOLVIMENTISTAS </a:t>
            </a:r>
            <a:r>
              <a:rPr lang="es-ES" sz="2800" dirty="0" smtClean="0"/>
              <a:t>POR SUSTITUCIÓN DE IMPORTACIONES (ISI) (1945-1982)</a:t>
            </a:r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1311</Words>
  <Application>Microsoft Office PowerPoint</Application>
  <PresentationFormat>On-screen Show (4:3)</PresentationFormat>
  <Paragraphs>327</Paragraphs>
  <Slides>65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Verdana</vt:lpstr>
      <vt:lpstr>Wingdings</vt:lpstr>
      <vt:lpstr>Tema do Office</vt:lpstr>
      <vt:lpstr>A década perdida de AL</vt:lpstr>
      <vt:lpstr>PRINCIPAIS RESTRIÇÕES ECONOMICAS PARA O DESENVOLVIMENTO</vt:lpstr>
      <vt:lpstr>Resultados das  Políticas  de desenvolvimento ISI (1945-1982) </vt:lpstr>
      <vt:lpstr>PowerPoint Presentation</vt:lpstr>
      <vt:lpstr>PowerPoint Presentation</vt:lpstr>
      <vt:lpstr>Indicadores sociais melhoram de forma significante</vt:lpstr>
      <vt:lpstr>Aumento da educação formal, muito elevada na educação primária, mas insuficiente no nível superior</vt:lpstr>
      <vt:lpstr>Evolução da população da AL em termos comparados com  paises de Asia e Europa</vt:lpstr>
      <vt:lpstr>PowerPoint Presentation</vt:lpstr>
      <vt:lpstr>PowerPoint Presentation</vt:lpstr>
      <vt:lpstr>A diminuição se explica pelo aumento do desemprego</vt:lpstr>
      <vt:lpstr>A balança de transacções é tendecialmente deficitária desde os anos 60</vt:lpstr>
      <vt:lpstr>Mudança estrutural do emprego, segue o padrão dos paises desenvolvido, diminui o emprego produtivo, aumenta o emprego de serviços </vt:lpstr>
      <vt:lpstr>Naõ há uma grande alteração no total, excepto Brasil e Colombia, uma baixa presença das mulheres embora com algum aumento</vt:lpstr>
      <vt:lpstr>Na década dos oitenta diminui o rendimento( ingreso)real per capita</vt:lpstr>
      <vt:lpstr>PowerPoint Presentation</vt:lpstr>
      <vt:lpstr>E diminui  a dinámica de crescimento do investimento</vt:lpstr>
      <vt:lpstr>Diminui drásticamente a parte de AL no comercio mundial, os preçso dos productos exportados, excepto no petróleo </vt:lpstr>
      <vt:lpstr>PowerPoint Presentation</vt:lpstr>
      <vt:lpstr>PowerPoint Presentation</vt:lpstr>
      <vt:lpstr>PowerPoint Presentation</vt:lpstr>
      <vt:lpstr>PowerPoint Presentation</vt:lpstr>
      <vt:lpstr>consequências</vt:lpstr>
      <vt:lpstr>PowerPoint Presentation</vt:lpstr>
      <vt:lpstr>PowerPoint Presentation</vt:lpstr>
      <vt:lpstr>Comparação com Asia que continua a crescer</vt:lpstr>
      <vt:lpstr>Balança de pagamentos de AL </vt:lpstr>
      <vt:lpstr>PowerPoint Presentation</vt:lpstr>
      <vt:lpstr>PowerPoint Presentation</vt:lpstr>
      <vt:lpstr>PowerPoint Presentation</vt:lpstr>
      <vt:lpstr>PowerPoint Presentation</vt:lpstr>
      <vt:lpstr>Evolução do serviço da dívida como % das exportações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Investimento estrangeiro em AL (milhões de u$A)</vt:lpstr>
      <vt:lpstr>PowerPoint Presentation</vt:lpstr>
      <vt:lpstr>PowerPoint Presentation</vt:lpstr>
      <vt:lpstr>PowerPoint Presentation</vt:lpstr>
      <vt:lpstr>Se acentua a falta de desenvolvimento</vt:lpstr>
      <vt:lpstr>E o gap com EEUU aumenta</vt:lpstr>
      <vt:lpstr>PIB USA, AL , preços constantes  1997</vt:lpstr>
      <vt:lpstr>PowerPoint Presentation</vt:lpstr>
      <vt:lpstr>Os problemas macroeconómicos  altas taxas de juro variações bruscas da taxa de cambio deficit comerciais e de pagos elevada taxa de inflação elevado desemprego e desacelaração do crescimento económico regimem fiscal arcaico  muito desigual dsitribuição da riqueza</vt:lpstr>
      <vt:lpstr>Taxas de juro superiores às do USA</vt:lpstr>
      <vt:lpstr>Inflação de dois e três dígitos</vt:lpstr>
      <vt:lpstr>PowerPoint Presentation</vt:lpstr>
      <vt:lpstr>PowerPoint Presentation</vt:lpstr>
      <vt:lpstr>PowerPoint Presentation</vt:lpstr>
      <vt:lpstr>PowerPoint Presentation</vt:lpstr>
      <vt:lpstr>O plano Brady</vt:lpstr>
      <vt:lpstr>Anexo estadístico</vt:lpstr>
      <vt:lpstr>Variação das taxas de inflação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% variação do PIB 1980-91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década perdida de AL</dc:title>
  <dc:creator>mariuo olivares</dc:creator>
  <cp:lastModifiedBy>Mário Olivares</cp:lastModifiedBy>
  <cp:revision>126</cp:revision>
  <dcterms:created xsi:type="dcterms:W3CDTF">2009-10-28T12:24:12Z</dcterms:created>
  <dcterms:modified xsi:type="dcterms:W3CDTF">2015-10-26T07:29:15Z</dcterms:modified>
</cp:coreProperties>
</file>